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aleway Thin"/>
      <p:regular r:id="rId35"/>
      <p:bold r:id="rId36"/>
      <p:italic r:id="rId37"/>
      <p:boldItalic r:id="rId38"/>
    </p:embeddedFont>
    <p:embeddedFont>
      <p:font typeface="Roboto Condensed"/>
      <p:regular r:id="rId39"/>
      <p:bold r:id="rId40"/>
      <p:italic r:id="rId41"/>
      <p:boldItalic r:id="rId42"/>
    </p:embeddedFont>
    <p:embeddedFont>
      <p:font typeface="Roboto Condensed Light"/>
      <p:regular r:id="rId43"/>
      <p:bold r:id="rId44"/>
      <p:italic r:id="rId45"/>
      <p:boldItalic r:id="rId46"/>
    </p:embeddedFont>
    <p:embeddedFont>
      <p:font typeface="Exo 2"/>
      <p:regular r:id="rId47"/>
      <p:bold r:id="rId48"/>
      <p:italic r:id="rId49"/>
      <p:boldItalic r:id="rId50"/>
    </p:embeddedFont>
    <p:embeddedFont>
      <p:font typeface="Barlow SemiBold"/>
      <p:regular r:id="rId51"/>
      <p:bold r:id="rId52"/>
      <p:italic r:id="rId53"/>
      <p:boldItalic r:id="rId54"/>
    </p:embeddedFont>
    <p:embeddedFont>
      <p:font typeface="Barlow Light"/>
      <p:regular r:id="rId55"/>
      <p:bold r:id="rId56"/>
      <p:italic r:id="rId57"/>
      <p:boldItalic r:id="rId58"/>
    </p:embeddedFont>
    <p:embeddedFont>
      <p:font typeface="Barlow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.fntdata"/><Relationship Id="rId42" Type="http://schemas.openxmlformats.org/officeDocument/2006/relationships/font" Target="fonts/RobotoCondensed-boldItalic.fntdata"/><Relationship Id="rId41" Type="http://schemas.openxmlformats.org/officeDocument/2006/relationships/font" Target="fonts/RobotoCondensed-italic.fntdata"/><Relationship Id="rId44" Type="http://schemas.openxmlformats.org/officeDocument/2006/relationships/font" Target="fonts/RobotoCondensedLight-bold.fntdata"/><Relationship Id="rId43" Type="http://schemas.openxmlformats.org/officeDocument/2006/relationships/font" Target="fonts/RobotoCondensedLight-regular.fntdata"/><Relationship Id="rId46" Type="http://schemas.openxmlformats.org/officeDocument/2006/relationships/font" Target="fonts/RobotoCondensedLight-boldItalic.fntdata"/><Relationship Id="rId45" Type="http://schemas.openxmlformats.org/officeDocument/2006/relationships/font" Target="fonts/RobotoCondensed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Exo2-bold.fntdata"/><Relationship Id="rId47" Type="http://schemas.openxmlformats.org/officeDocument/2006/relationships/font" Target="fonts/Exo2-regular.fntdata"/><Relationship Id="rId49" Type="http://schemas.openxmlformats.org/officeDocument/2006/relationships/font" Target="fonts/Exo2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regular.fntdata"/><Relationship Id="rId30" Type="http://schemas.openxmlformats.org/officeDocument/2006/relationships/slide" Target="slides/slide26.xml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RalewayThin-regular.fntdata"/><Relationship Id="rId34" Type="http://schemas.openxmlformats.org/officeDocument/2006/relationships/font" Target="fonts/Raleway-boldItalic.fntdata"/><Relationship Id="rId37" Type="http://schemas.openxmlformats.org/officeDocument/2006/relationships/font" Target="fonts/RalewayThin-italic.fntdata"/><Relationship Id="rId36" Type="http://schemas.openxmlformats.org/officeDocument/2006/relationships/font" Target="fonts/RalewayThin-bold.fntdata"/><Relationship Id="rId39" Type="http://schemas.openxmlformats.org/officeDocument/2006/relationships/font" Target="fonts/RobotoCondensed-regular.fntdata"/><Relationship Id="rId38" Type="http://schemas.openxmlformats.org/officeDocument/2006/relationships/font" Target="fonts/RalewayThin-boldItalic.fntdata"/><Relationship Id="rId62" Type="http://schemas.openxmlformats.org/officeDocument/2006/relationships/font" Target="fonts/Barlow-boldItalic.fntdata"/><Relationship Id="rId61" Type="http://schemas.openxmlformats.org/officeDocument/2006/relationships/font" Target="fonts/Barlow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Barlow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SemiBold-regular.fntdata"/><Relationship Id="rId50" Type="http://schemas.openxmlformats.org/officeDocument/2006/relationships/font" Target="fonts/Exo2-boldItalic.fntdata"/><Relationship Id="rId53" Type="http://schemas.openxmlformats.org/officeDocument/2006/relationships/font" Target="fonts/BarlowSemiBold-italic.fntdata"/><Relationship Id="rId52" Type="http://schemas.openxmlformats.org/officeDocument/2006/relationships/font" Target="fonts/BarlowSemiBold-bold.fntdata"/><Relationship Id="rId11" Type="http://schemas.openxmlformats.org/officeDocument/2006/relationships/slide" Target="slides/slide7.xml"/><Relationship Id="rId55" Type="http://schemas.openxmlformats.org/officeDocument/2006/relationships/font" Target="fonts/BarlowLight-regular.fntdata"/><Relationship Id="rId10" Type="http://schemas.openxmlformats.org/officeDocument/2006/relationships/slide" Target="slides/slide6.xml"/><Relationship Id="rId54" Type="http://schemas.openxmlformats.org/officeDocument/2006/relationships/font" Target="fonts/BarlowSemiBold-boldItalic.fntdata"/><Relationship Id="rId13" Type="http://schemas.openxmlformats.org/officeDocument/2006/relationships/slide" Target="slides/slide9.xml"/><Relationship Id="rId57" Type="http://schemas.openxmlformats.org/officeDocument/2006/relationships/font" Target="fonts/BarlowLight-italic.fntdata"/><Relationship Id="rId12" Type="http://schemas.openxmlformats.org/officeDocument/2006/relationships/slide" Target="slides/slide8.xml"/><Relationship Id="rId56" Type="http://schemas.openxmlformats.org/officeDocument/2006/relationships/font" Target="fonts/BarlowLight-bold.fntdata"/><Relationship Id="rId15" Type="http://schemas.openxmlformats.org/officeDocument/2006/relationships/slide" Target="slides/slide11.xml"/><Relationship Id="rId59" Type="http://schemas.openxmlformats.org/officeDocument/2006/relationships/font" Target="fonts/Barlow-regular.fntdata"/><Relationship Id="rId14" Type="http://schemas.openxmlformats.org/officeDocument/2006/relationships/slide" Target="slides/slide10.xml"/><Relationship Id="rId58" Type="http://schemas.openxmlformats.org/officeDocument/2006/relationships/font" Target="fonts/Barlow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7581a20061_1_5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7581a20061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581a20061_1_6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581a20061_1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581a20061_1_6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7581a20061_1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581a20061_1_6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7581a20061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7581a20061_1_7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7581a20061_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581a20061_1_8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7581a20061_1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7581a20061_1_8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7581a20061_1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581a20061_1_8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581a20061_1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7581a20061_1_9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7581a20061_1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581a20061_1_8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581a20061_1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7581a20061_1_10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7581a20061_1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581a2006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581a2006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581a20061_1_2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581a20061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81a20061_1_4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81a20061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822575" y="943725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SustainMobil</a:t>
            </a:r>
            <a:endParaRPr/>
          </a:p>
        </p:txBody>
      </p:sp>
      <p:grpSp>
        <p:nvGrpSpPr>
          <p:cNvPr id="66" name="Google Shape;66;p13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sp>
          <p:nvSpPr>
            <p:cNvPr id="67" name="Google Shape;67;p13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687910" y="670084"/>
              <a:ext cx="164002" cy="23977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700339" y="668001"/>
              <a:ext cx="78555" cy="96805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715688" y="773039"/>
              <a:ext cx="96898" cy="108448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550295" y="816287"/>
              <a:ext cx="182863" cy="260314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687493" y="808527"/>
              <a:ext cx="141254" cy="186323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712641" y="675415"/>
              <a:ext cx="103914" cy="12801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6716857" y="674913"/>
              <a:ext cx="104325" cy="98187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6591681" y="1319278"/>
              <a:ext cx="82039" cy="62578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592043" y="1339232"/>
              <a:ext cx="81667" cy="42638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550653" y="1292322"/>
              <a:ext cx="75096" cy="58175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550998" y="1311512"/>
              <a:ext cx="74798" cy="3904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578488" y="992358"/>
              <a:ext cx="178821" cy="308422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627226" y="992967"/>
              <a:ext cx="178028" cy="333954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560953" y="971949"/>
              <a:ext cx="266226" cy="245057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774876" y="827227"/>
              <a:ext cx="92521" cy="324362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792998" y="823141"/>
              <a:ext cx="55942" cy="71147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683350" y="808424"/>
              <a:ext cx="47853" cy="50242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" name="Google Shape;98;p13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13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Google Shape;148;p13"/>
            <p:cNvSpPr/>
            <p:nvPr/>
          </p:nvSpPr>
          <p:spPr>
            <a:xfrm>
              <a:off x="7297552" y="1119942"/>
              <a:ext cx="135694" cy="266572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7309787" y="1745656"/>
              <a:ext cx="93354" cy="72328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7310617" y="1769417"/>
              <a:ext cx="92957" cy="4848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197828" y="1680648"/>
              <a:ext cx="93332" cy="69654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198064" y="1702707"/>
              <a:ext cx="92908" cy="4848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7221254" y="1360384"/>
              <a:ext cx="326905" cy="395190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7417903" y="1095544"/>
              <a:ext cx="102845" cy="100060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381720" y="1109556"/>
              <a:ext cx="166879" cy="325717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7413797" y="991818"/>
              <a:ext cx="110830" cy="134949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7417935" y="980032"/>
              <a:ext cx="116959" cy="115584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7364000" y="1109861"/>
              <a:ext cx="53873" cy="78410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8113340" y="4275363"/>
              <a:ext cx="345795" cy="199644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8345604" y="3658605"/>
              <a:ext cx="79290" cy="172593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8356722" y="3587657"/>
              <a:ext cx="56997" cy="109672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8165307" y="4346248"/>
              <a:ext cx="122958" cy="68962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165313" y="4357988"/>
              <a:ext cx="120890" cy="57443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8255166" y="4305930"/>
              <a:ext cx="122958" cy="68996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8255174" y="4317703"/>
              <a:ext cx="120890" cy="57443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8198325" y="3858200"/>
              <a:ext cx="179790" cy="507530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8224549" y="3442293"/>
              <a:ext cx="130498" cy="208861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8197056" y="3589895"/>
              <a:ext cx="200686" cy="332311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8000839" y="3631642"/>
              <a:ext cx="254803" cy="198498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8187055" y="3627341"/>
              <a:ext cx="77533" cy="113490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8224358" y="3433131"/>
              <a:ext cx="126514" cy="139443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3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185" name="Google Shape;185;p1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13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191" name="Google Shape;191;p1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" name="Google Shape;196;p13"/>
            <p:cNvSpPr/>
            <p:nvPr/>
          </p:nvSpPr>
          <p:spPr>
            <a:xfrm>
              <a:off x="7451033" y="1163186"/>
              <a:ext cx="126359" cy="353331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7509451" y="1160411"/>
              <a:ext cx="72770" cy="98686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" name="Google Shape;198;p13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199" name="Google Shape;199;p13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5" name="Google Shape;225;p13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226" name="Google Shape;226;p13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13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13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13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13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1" name="Google Shape;231;p13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13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234" name="Google Shape;234;p13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1" name="Google Shape;341;p13"/>
          <p:cNvSpPr/>
          <p:nvPr/>
        </p:nvSpPr>
        <p:spPr>
          <a:xfrm>
            <a:off x="1766200" y="4148775"/>
            <a:ext cx="1748453" cy="2288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Exo 2"/>
              </a:rPr>
              <a:t>SustainMobil</a:t>
            </a:r>
          </a:p>
        </p:txBody>
      </p:sp>
      <p:pic>
        <p:nvPicPr>
          <p:cNvPr id="342" name="Google Shape;34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575" y="4247897"/>
            <a:ext cx="462275" cy="4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150" y="383147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675" y="383147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9663" y="4263173"/>
            <a:ext cx="431700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22"/>
          <p:cNvSpPr txBox="1"/>
          <p:nvPr/>
        </p:nvSpPr>
        <p:spPr>
          <a:xfrm>
            <a:off x="3821700" y="1924750"/>
            <a:ext cx="49260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PRINCIPAIS REQUISITOS</a:t>
            </a:r>
            <a:endParaRPr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782" name="Google Shape;782;p22"/>
          <p:cNvGrpSpPr/>
          <p:nvPr/>
        </p:nvGrpSpPr>
        <p:grpSpPr>
          <a:xfrm>
            <a:off x="735693" y="1144308"/>
            <a:ext cx="2720091" cy="2854893"/>
            <a:chOff x="2012475" y="393272"/>
            <a:chExt cx="4440240" cy="4609126"/>
          </a:xfrm>
        </p:grpSpPr>
        <p:sp>
          <p:nvSpPr>
            <p:cNvPr id="783" name="Google Shape;783;p22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2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2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3"/>
          <p:cNvSpPr txBox="1"/>
          <p:nvPr>
            <p:ph idx="4294967295" type="ctrTitle"/>
          </p:nvPr>
        </p:nvSpPr>
        <p:spPr>
          <a:xfrm>
            <a:off x="507775" y="412750"/>
            <a:ext cx="3867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Acesso ao Software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81" name="Google Shape;881;p23"/>
          <p:cNvSpPr txBox="1"/>
          <p:nvPr>
            <p:ph idx="4294967295" type="subTitle"/>
          </p:nvPr>
        </p:nvSpPr>
        <p:spPr>
          <a:xfrm>
            <a:off x="626475" y="1888552"/>
            <a:ext cx="3867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Para acessar o sistema o usuário deve sincronizar sua conta do Google com o software, sendo esse o único meio para acessar os recursos disponíveis no aplicativo.</a:t>
            </a:r>
            <a:endParaRPr sz="18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82" name="Google Shape;882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3" name="Google Shape;8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675" y="3703900"/>
            <a:ext cx="665800" cy="6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800" y="457200"/>
            <a:ext cx="3324225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4"/>
          <p:cNvSpPr txBox="1"/>
          <p:nvPr>
            <p:ph idx="1" type="body"/>
          </p:nvPr>
        </p:nvSpPr>
        <p:spPr>
          <a:xfrm>
            <a:off x="803400" y="1995750"/>
            <a:ext cx="43338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 usuário deve inserir ou marcar no mapa os endereços os quais serão utilizados pelo aplicativo e definidos como “Casa”, “Trabalho”, “Ponto”, “Faculdade”, “Escola”. Também deve definir horários de saída. </a:t>
            </a:r>
            <a:endParaRPr/>
          </a:p>
        </p:txBody>
      </p:sp>
      <p:sp>
        <p:nvSpPr>
          <p:cNvPr id="890" name="Google Shape;890;p24"/>
          <p:cNvSpPr txBox="1"/>
          <p:nvPr>
            <p:ph type="title"/>
          </p:nvPr>
        </p:nvSpPr>
        <p:spPr>
          <a:xfrm>
            <a:off x="457200" y="447325"/>
            <a:ext cx="66090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Definições de marcações no mapa</a:t>
            </a:r>
            <a:endParaRPr/>
          </a:p>
        </p:txBody>
      </p:sp>
      <p:sp>
        <p:nvSpPr>
          <p:cNvPr id="891" name="Google Shape;891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2" name="Google Shape;8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350" y="1772275"/>
            <a:ext cx="1945325" cy="31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5"/>
          <p:cNvSpPr txBox="1"/>
          <p:nvPr>
            <p:ph type="title"/>
          </p:nvPr>
        </p:nvSpPr>
        <p:spPr>
          <a:xfrm>
            <a:off x="457200" y="605600"/>
            <a:ext cx="80034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Definição de meios de transporte pelo usuário</a:t>
            </a:r>
            <a:endParaRPr/>
          </a:p>
        </p:txBody>
      </p:sp>
      <p:sp>
        <p:nvSpPr>
          <p:cNvPr id="898" name="Google Shape;898;p25"/>
          <p:cNvSpPr txBox="1"/>
          <p:nvPr>
            <p:ph idx="1" type="body"/>
          </p:nvPr>
        </p:nvSpPr>
        <p:spPr>
          <a:xfrm>
            <a:off x="1456200" y="3721450"/>
            <a:ext cx="6005400" cy="13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Após o primeiro login, o usuário deve definir quais são os meios de transporte que o mesmo possui ou é capaz de utilizar. Essas definições podem ser alteradas nas configurações do aplicativo.</a:t>
            </a: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9" name="Google Shape;899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0" name="Google Shape;9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763" y="1990513"/>
            <a:ext cx="4480275" cy="14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6"/>
          <p:cNvSpPr txBox="1"/>
          <p:nvPr>
            <p:ph type="title"/>
          </p:nvPr>
        </p:nvSpPr>
        <p:spPr>
          <a:xfrm>
            <a:off x="457200" y="833125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Fornecimento da Rota</a:t>
            </a:r>
            <a:endParaRPr/>
          </a:p>
        </p:txBody>
      </p:sp>
      <p:sp>
        <p:nvSpPr>
          <p:cNvPr id="906" name="Google Shape;906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7" name="Google Shape;907;p26"/>
          <p:cNvSpPr txBox="1"/>
          <p:nvPr/>
        </p:nvSpPr>
        <p:spPr>
          <a:xfrm>
            <a:off x="123900" y="2157700"/>
            <a:ext cx="59742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O usuário pode selecionar no mapa um ponto definido ou inserir um endereço. O software então dirá a melhor rota baseado no dia, hora, clima, segurança e meios de transporte selecionados.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908" name="Google Shape;9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100" y="304102"/>
            <a:ext cx="2756450" cy="24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"/>
          <p:cNvSpPr txBox="1"/>
          <p:nvPr>
            <p:ph type="title"/>
          </p:nvPr>
        </p:nvSpPr>
        <p:spPr>
          <a:xfrm>
            <a:off x="457200" y="605600"/>
            <a:ext cx="8537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de recomendações de segurança</a:t>
            </a:r>
            <a:endParaRPr/>
          </a:p>
        </p:txBody>
      </p:sp>
      <p:sp>
        <p:nvSpPr>
          <p:cNvPr id="914" name="Google Shape;914;p27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 sistema deve analisar as recomendações de segurança postadas pelos usuários e caso alguma rota prevista pelo Google Maps contenha um trecho considerado perigoso ou em má condições, o software deve fornecer essa informação para o usuário.</a:t>
            </a:r>
            <a:endParaRPr sz="18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5" name="Google Shape;915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6" name="Google Shape;9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025" y="1994375"/>
            <a:ext cx="2643651" cy="264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8"/>
          <p:cNvSpPr txBox="1"/>
          <p:nvPr>
            <p:ph type="title"/>
          </p:nvPr>
        </p:nvSpPr>
        <p:spPr>
          <a:xfrm>
            <a:off x="457200" y="328650"/>
            <a:ext cx="86487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Forma de resgate das Recompensas Google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922" name="Google Shape;922;p28"/>
          <p:cNvSpPr txBox="1"/>
          <p:nvPr>
            <p:ph idx="1" type="body"/>
          </p:nvPr>
        </p:nvSpPr>
        <p:spPr>
          <a:xfrm>
            <a:off x="457188" y="19958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As recompensas dadas por avaliações de rotas são convertidas em pontos Rewards. Os pontos são direcionados para a carteira do usuário que pode aproveitar o saldo da carteira para seus benefícios.</a:t>
            </a:r>
            <a:endParaRPr sz="1800"/>
          </a:p>
        </p:txBody>
      </p:sp>
      <p:sp>
        <p:nvSpPr>
          <p:cNvPr id="923" name="Google Shape;923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4" name="Google Shape;9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100" y="3103700"/>
            <a:ext cx="2741099" cy="1873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0" name="Google Shape;930;p29"/>
          <p:cNvSpPr txBox="1"/>
          <p:nvPr/>
        </p:nvSpPr>
        <p:spPr>
          <a:xfrm>
            <a:off x="3821700" y="1924750"/>
            <a:ext cx="49260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ASPECTOS DA MODELAGEM</a:t>
            </a:r>
            <a:endParaRPr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931" name="Google Shape;931;p29"/>
          <p:cNvGrpSpPr/>
          <p:nvPr/>
        </p:nvGrpSpPr>
        <p:grpSpPr>
          <a:xfrm>
            <a:off x="735693" y="1144308"/>
            <a:ext cx="2720091" cy="2854893"/>
            <a:chOff x="2012475" y="393272"/>
            <a:chExt cx="4440240" cy="4609126"/>
          </a:xfrm>
        </p:grpSpPr>
        <p:sp>
          <p:nvSpPr>
            <p:cNvPr id="932" name="Google Shape;932;p29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9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9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0"/>
          <p:cNvSpPr txBox="1"/>
          <p:nvPr>
            <p:ph type="title"/>
          </p:nvPr>
        </p:nvSpPr>
        <p:spPr>
          <a:xfrm>
            <a:off x="447300" y="249525"/>
            <a:ext cx="76770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Classes</a:t>
            </a:r>
            <a:endParaRPr/>
          </a:p>
        </p:txBody>
      </p:sp>
      <p:sp>
        <p:nvSpPr>
          <p:cNvPr id="1030" name="Google Shape;1030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1" name="Google Shape;10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925" y="1009825"/>
            <a:ext cx="6686150" cy="40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31"/>
          <p:cNvSpPr txBox="1"/>
          <p:nvPr/>
        </p:nvSpPr>
        <p:spPr>
          <a:xfrm>
            <a:off x="3821700" y="1924750"/>
            <a:ext cx="49260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PROTÓTIPO</a:t>
            </a:r>
            <a:endParaRPr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1038" name="Google Shape;1038;p31"/>
          <p:cNvGrpSpPr/>
          <p:nvPr/>
        </p:nvGrpSpPr>
        <p:grpSpPr>
          <a:xfrm>
            <a:off x="735693" y="1144308"/>
            <a:ext cx="2720091" cy="2854893"/>
            <a:chOff x="2012475" y="393272"/>
            <a:chExt cx="4440240" cy="4609126"/>
          </a:xfrm>
        </p:grpSpPr>
        <p:sp>
          <p:nvSpPr>
            <p:cNvPr id="1039" name="Google Shape;1039;p31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1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1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1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14"/>
          <p:cNvSpPr txBox="1"/>
          <p:nvPr/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ANÁLISES E ESTUDOS</a:t>
            </a:r>
            <a:endParaRPr b="1" sz="30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O APLICATIVO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Descrição da ideia do aplicativo e considerações iniciais.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4" name="Google Shape;354;p14"/>
          <p:cNvSpPr txBox="1"/>
          <p:nvPr/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ESCOPO DO APLICATIVO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Estrutura, serviços oferecidos e foco do aplicativo.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6" name="Google Shape;356;p14"/>
          <p:cNvSpPr txBox="1"/>
          <p:nvPr/>
        </p:nvSpPr>
        <p:spPr>
          <a:xfrm>
            <a:off x="2100973" y="2016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01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7" name="Google Shape;357;p14"/>
          <p:cNvSpPr txBox="1"/>
          <p:nvPr/>
        </p:nvSpPr>
        <p:spPr>
          <a:xfrm>
            <a:off x="2100981" y="214131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03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8" name="Google Shape;358;p14"/>
          <p:cNvSpPr txBox="1"/>
          <p:nvPr/>
        </p:nvSpPr>
        <p:spPr>
          <a:xfrm>
            <a:off x="2100981" y="124225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02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59" name="Google Shape;359;p14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14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14"/>
          <p:cNvSpPr txBox="1"/>
          <p:nvPr/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04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2" name="Google Shape;362;p14"/>
          <p:cNvSpPr txBox="1"/>
          <p:nvPr/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05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3" name="Google Shape;363;p14"/>
          <p:cNvSpPr txBox="1"/>
          <p:nvPr/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06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4" name="Google Shape;364;p14"/>
          <p:cNvSpPr txBox="1"/>
          <p:nvPr/>
        </p:nvSpPr>
        <p:spPr>
          <a:xfrm>
            <a:off x="108926" y="2141325"/>
            <a:ext cx="2255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PRINCIPAIS REQUISITOS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5" name="Google Shape;365;p14"/>
          <p:cNvSpPr txBox="1"/>
          <p:nvPr/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Principais funcionalidades oferecidas pelo aplicativo.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14"/>
          <p:cNvSpPr txBox="1"/>
          <p:nvPr/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ASPECTOS DA MODELAGEM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Breve análise de diagramas ilustrando a parte teórica.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8" name="Google Shape;368;p14"/>
          <p:cNvSpPr txBox="1"/>
          <p:nvPr/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PROTÓTIPO	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9" name="Google Shape;369;p14"/>
          <p:cNvSpPr txBox="1"/>
          <p:nvPr/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Projeto parcial das telas do aplicativo.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0" name="Google Shape;370;p14"/>
          <p:cNvSpPr txBox="1"/>
          <p:nvPr/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CONCLUSÃO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1" name="Google Shape;371;p14"/>
          <p:cNvSpPr txBox="1"/>
          <p:nvPr/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Resultados obtidos, dificuldades e limitações do projeto.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2" name="Google Shape;372;p14"/>
          <p:cNvSpPr txBox="1"/>
          <p:nvPr/>
        </p:nvSpPr>
        <p:spPr>
          <a:xfrm>
            <a:off x="3460300" y="2974925"/>
            <a:ext cx="2255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Itens abordados para construção do Aplicativo: 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2"/>
          <p:cNvSpPr txBox="1"/>
          <p:nvPr>
            <p:ph type="title"/>
          </p:nvPr>
        </p:nvSpPr>
        <p:spPr>
          <a:xfrm>
            <a:off x="140675" y="2304688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Tela para Login</a:t>
            </a:r>
            <a:endParaRPr/>
          </a:p>
        </p:txBody>
      </p:sp>
      <p:sp>
        <p:nvSpPr>
          <p:cNvPr id="1137" name="Google Shape;1137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8" name="Google Shape;1138;p32"/>
          <p:cNvPicPr preferRelativeResize="0"/>
          <p:nvPr/>
        </p:nvPicPr>
        <p:blipFill rotWithShape="1">
          <a:blip r:embed="rId3">
            <a:alphaModFix/>
          </a:blip>
          <a:srcRect b="7157" l="0" r="6864" t="4589"/>
          <a:stretch/>
        </p:blipFill>
        <p:spPr>
          <a:xfrm>
            <a:off x="5073400" y="884363"/>
            <a:ext cx="2741100" cy="392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4" name="Google Shape;1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825" y="538163"/>
            <a:ext cx="2352675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33"/>
          <p:cNvSpPr txBox="1"/>
          <p:nvPr/>
        </p:nvSpPr>
        <p:spPr>
          <a:xfrm>
            <a:off x="4286575" y="1702200"/>
            <a:ext cx="49062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Tela principal do aplicativo</a:t>
            </a:r>
            <a:endParaRPr sz="4800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4"/>
          <p:cNvSpPr txBox="1"/>
          <p:nvPr>
            <p:ph type="title"/>
          </p:nvPr>
        </p:nvSpPr>
        <p:spPr>
          <a:xfrm>
            <a:off x="476100" y="496775"/>
            <a:ext cx="8191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do aplicativo</a:t>
            </a:r>
            <a:endParaRPr/>
          </a:p>
        </p:txBody>
      </p:sp>
      <p:sp>
        <p:nvSpPr>
          <p:cNvPr id="1151" name="Google Shape;1151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2" name="Google Shape;11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50" y="1998325"/>
            <a:ext cx="738187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34"/>
          <p:cNvSpPr txBox="1"/>
          <p:nvPr/>
        </p:nvSpPr>
        <p:spPr>
          <a:xfrm>
            <a:off x="3218325" y="4587300"/>
            <a:ext cx="1206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The Weather Channel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54" name="Google Shape;1154;p34"/>
          <p:cNvSpPr txBox="1"/>
          <p:nvPr/>
        </p:nvSpPr>
        <p:spPr>
          <a:xfrm>
            <a:off x="5364750" y="4636750"/>
            <a:ext cx="900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Rewards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55" name="Google Shape;1155;p34"/>
          <p:cNvSpPr txBox="1"/>
          <p:nvPr/>
        </p:nvSpPr>
        <p:spPr>
          <a:xfrm>
            <a:off x="7204575" y="4636750"/>
            <a:ext cx="1058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Avaliações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56" name="Google Shape;1156;p34"/>
          <p:cNvSpPr txBox="1"/>
          <p:nvPr/>
        </p:nvSpPr>
        <p:spPr>
          <a:xfrm>
            <a:off x="1180750" y="4626900"/>
            <a:ext cx="13155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Tela Principal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2" name="Google Shape;1162;p35"/>
          <p:cNvSpPr txBox="1"/>
          <p:nvPr/>
        </p:nvSpPr>
        <p:spPr>
          <a:xfrm>
            <a:off x="3821700" y="1924750"/>
            <a:ext cx="49260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CONCLUSÃO</a:t>
            </a:r>
            <a:endParaRPr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1163" name="Google Shape;1163;p35"/>
          <p:cNvGrpSpPr/>
          <p:nvPr/>
        </p:nvGrpSpPr>
        <p:grpSpPr>
          <a:xfrm>
            <a:off x="735693" y="1144308"/>
            <a:ext cx="2720091" cy="2854893"/>
            <a:chOff x="2012475" y="393272"/>
            <a:chExt cx="4440240" cy="4609126"/>
          </a:xfrm>
        </p:grpSpPr>
        <p:sp>
          <p:nvSpPr>
            <p:cNvPr id="1164" name="Google Shape;1164;p35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35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35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/>
          <p:nvPr>
            <p:ph type="title"/>
          </p:nvPr>
        </p:nvSpPr>
        <p:spPr>
          <a:xfrm>
            <a:off x="457200" y="636100"/>
            <a:ext cx="7528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Obtidos</a:t>
            </a:r>
            <a:endParaRPr/>
          </a:p>
        </p:txBody>
      </p:sp>
      <p:sp>
        <p:nvSpPr>
          <p:cNvPr id="1262" name="Google Shape;1262;p36"/>
          <p:cNvSpPr txBox="1"/>
          <p:nvPr>
            <p:ph idx="1" type="body"/>
          </p:nvPr>
        </p:nvSpPr>
        <p:spPr>
          <a:xfrm>
            <a:off x="457200" y="1524150"/>
            <a:ext cx="5640900" cy="28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De acordo com pesquisa realizada no Google Forms sobre as intenções do aplicativo e área de abrangência, a ideia foi bem aceita e o projeto validado. 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Os resultados obtidos ao final do projeto foram conclusivos para possibilitar a ampliação da ideia para criação de um aplicativo com base nos modelos de protótipo.</a:t>
            </a:r>
            <a:endParaRPr/>
          </a:p>
        </p:txBody>
      </p:sp>
      <p:sp>
        <p:nvSpPr>
          <p:cNvPr id="1263" name="Google Shape;1263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7"/>
          <p:cNvSpPr txBox="1"/>
          <p:nvPr>
            <p:ph type="title"/>
          </p:nvPr>
        </p:nvSpPr>
        <p:spPr>
          <a:xfrm>
            <a:off x="457200" y="605600"/>
            <a:ext cx="7588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Dificuldades e Limitações</a:t>
            </a:r>
            <a:endParaRPr/>
          </a:p>
        </p:txBody>
      </p:sp>
      <p:sp>
        <p:nvSpPr>
          <p:cNvPr id="1269" name="Google Shape;1269;p37"/>
          <p:cNvSpPr txBox="1"/>
          <p:nvPr>
            <p:ph idx="1" type="body"/>
          </p:nvPr>
        </p:nvSpPr>
        <p:spPr>
          <a:xfrm>
            <a:off x="457200" y="1524150"/>
            <a:ext cx="8191800" cy="31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Algumas limitações no projeto são: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 possibilidade de apenas definir dois pontos no mapa para cálculo de rotas: um de saída e outro de chegada;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Visando a mobilidade sustentável, os meios de transporte ainda são limitados pelo tempo de chegada dos carros;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O sistema de ônibus é imprevisível em alguns casos como clima e funcionamento;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O tempo para locomoção nunca é exato, mas sim aproximado.</a:t>
            </a:r>
            <a:endParaRPr/>
          </a:p>
        </p:txBody>
      </p:sp>
      <p:sp>
        <p:nvSpPr>
          <p:cNvPr id="1270" name="Google Shape;1270;p3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6" name="Google Shape;1276;p38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1277" name="Google Shape;1277;p38"/>
            <p:cNvSpPr/>
            <p:nvPr/>
          </p:nvSpPr>
          <p:spPr>
            <a:xfrm>
              <a:off x="3677747" y="776267"/>
              <a:ext cx="2670951" cy="3350306"/>
            </a:xfrm>
            <a:custGeom>
              <a:rect b="b" l="l" r="r" t="t"/>
              <a:pathLst>
                <a:path extrusionOk="0" h="3350306" w="2670951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3662233" y="794118"/>
              <a:ext cx="2655076" cy="3335369"/>
            </a:xfrm>
            <a:custGeom>
              <a:rect b="b" l="l" r="r" t="t"/>
              <a:pathLst>
                <a:path extrusionOk="0" h="3335369" w="2655076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38"/>
            <p:cNvSpPr/>
            <p:nvPr/>
          </p:nvSpPr>
          <p:spPr>
            <a:xfrm>
              <a:off x="3763407" y="1012375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3763407" y="1170775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3763407" y="1252119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763407" y="1333558"/>
              <a:ext cx="1235786" cy="759428"/>
            </a:xfrm>
            <a:custGeom>
              <a:rect b="b" l="l" r="r" t="t"/>
              <a:pathLst>
                <a:path extrusionOk="0" h="759428" w="1235786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5632982" y="2768594"/>
              <a:ext cx="578775" cy="425291"/>
            </a:xfrm>
            <a:custGeom>
              <a:rect b="b" l="l" r="r" t="t"/>
              <a:pathLst>
                <a:path extrusionOk="0" h="425291" w="578775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5632982" y="2926995"/>
              <a:ext cx="548794" cy="362521"/>
            </a:xfrm>
            <a:custGeom>
              <a:rect b="b" l="l" r="r" t="t"/>
              <a:pathLst>
                <a:path extrusionOk="0" h="362521" w="548794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5632982" y="3008338"/>
              <a:ext cx="484930" cy="325659"/>
            </a:xfrm>
            <a:custGeom>
              <a:rect b="b" l="l" r="r" t="t"/>
              <a:pathLst>
                <a:path extrusionOk="0" h="325659" w="48493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5632982" y="3089777"/>
              <a:ext cx="454092" cy="307752"/>
            </a:xfrm>
            <a:custGeom>
              <a:rect b="b" l="l" r="r" t="t"/>
              <a:pathLst>
                <a:path extrusionOk="0" h="307752" w="45409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763407" y="1505008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3763407" y="1663408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763407" y="1744847"/>
              <a:ext cx="1319638" cy="807910"/>
            </a:xfrm>
            <a:custGeom>
              <a:rect b="b" l="l" r="r" t="t"/>
              <a:pathLst>
                <a:path extrusionOk="0" h="807910" w="1319638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3763407" y="1826191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763407" y="1997641"/>
              <a:ext cx="1575095" cy="1001077"/>
            </a:xfrm>
            <a:custGeom>
              <a:rect b="b" l="l" r="r" t="t"/>
              <a:pathLst>
                <a:path extrusionOk="0" h="1001077" w="1575095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3763407" y="2156137"/>
              <a:ext cx="1493432" cy="908399"/>
            </a:xfrm>
            <a:custGeom>
              <a:rect b="b" l="l" r="r" t="t"/>
              <a:pathLst>
                <a:path extrusionOk="0" h="908399" w="1493432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763407" y="2237480"/>
              <a:ext cx="1319638" cy="808005"/>
            </a:xfrm>
            <a:custGeom>
              <a:rect b="b" l="l" r="r" t="t"/>
              <a:pathLst>
                <a:path extrusionOk="0" h="808005" w="1319638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3763407" y="2318824"/>
              <a:ext cx="1235786" cy="759523"/>
            </a:xfrm>
            <a:custGeom>
              <a:rect b="b" l="l" r="r" t="t"/>
              <a:pathLst>
                <a:path extrusionOk="0" h="759523" w="1235786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3763407" y="2490369"/>
              <a:ext cx="1575095" cy="1000982"/>
            </a:xfrm>
            <a:custGeom>
              <a:rect b="b" l="l" r="r" t="t"/>
              <a:pathLst>
                <a:path extrusionOk="0" h="1000982" w="1575095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3763407" y="2648770"/>
              <a:ext cx="1493528" cy="887920"/>
            </a:xfrm>
            <a:custGeom>
              <a:rect b="b" l="l" r="r" t="t"/>
              <a:pathLst>
                <a:path extrusionOk="0" h="887920" w="1493528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5633267" y="2100963"/>
              <a:ext cx="578489" cy="901329"/>
            </a:xfrm>
            <a:custGeom>
              <a:rect b="b" l="l" r="r" t="t"/>
              <a:pathLst>
                <a:path extrusionOk="0" h="901329" w="57848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3680697" y="317054"/>
              <a:ext cx="2667830" cy="1909376"/>
            </a:xfrm>
            <a:custGeom>
              <a:rect b="b" l="l" r="r" t="t"/>
              <a:pathLst>
                <a:path extrusionOk="0" h="1909376" w="266783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3662233" y="334831"/>
              <a:ext cx="2655171" cy="1893451"/>
            </a:xfrm>
            <a:custGeom>
              <a:rect b="b" l="l" r="r" t="t"/>
              <a:pathLst>
                <a:path extrusionOk="0" h="1893451" w="265517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3763692" y="506668"/>
              <a:ext cx="2448064" cy="1546988"/>
            </a:xfrm>
            <a:custGeom>
              <a:rect b="b" l="l" r="r" t="t"/>
              <a:pathLst>
                <a:path extrusionOk="0" h="1546988" w="2448064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6042246" y="1815046"/>
              <a:ext cx="173984" cy="241344"/>
            </a:xfrm>
            <a:custGeom>
              <a:rect b="b" l="l" r="r" t="t"/>
              <a:pathLst>
                <a:path extrusionOk="0" h="241344" w="17398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3824606" y="578160"/>
              <a:ext cx="40165" cy="72472"/>
            </a:xfrm>
            <a:custGeom>
              <a:rect b="b" l="l" r="r" t="t"/>
              <a:pathLst>
                <a:path extrusionOk="0" h="72472" w="40165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3871213" y="621212"/>
              <a:ext cx="35348" cy="54941"/>
            </a:xfrm>
            <a:custGeom>
              <a:rect b="b" l="l" r="r" t="t"/>
              <a:pathLst>
                <a:path extrusionOk="0" h="54941" w="35348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3913502" y="644554"/>
              <a:ext cx="33883" cy="60925"/>
            </a:xfrm>
            <a:custGeom>
              <a:rect b="b" l="l" r="r" t="t"/>
              <a:pathLst>
                <a:path extrusionOk="0" h="60925" w="33883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3956522" y="663093"/>
              <a:ext cx="19892" cy="51720"/>
            </a:xfrm>
            <a:custGeom>
              <a:rect b="b" l="l" r="r" t="t"/>
              <a:pathLst>
                <a:path extrusionOk="0" h="51720" w="19892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3980286" y="683824"/>
              <a:ext cx="34675" cy="54516"/>
            </a:xfrm>
            <a:custGeom>
              <a:rect b="b" l="l" r="r" t="t"/>
              <a:pathLst>
                <a:path extrusionOk="0" h="54516" w="34675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4022575" y="681666"/>
              <a:ext cx="32718" cy="85915"/>
            </a:xfrm>
            <a:custGeom>
              <a:rect b="b" l="l" r="r" t="t"/>
              <a:pathLst>
                <a:path extrusionOk="0" h="85915" w="32718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4065860" y="766513"/>
              <a:ext cx="8800" cy="10615"/>
            </a:xfrm>
            <a:custGeom>
              <a:rect b="b" l="l" r="r" t="t"/>
              <a:pathLst>
                <a:path extrusionOk="0" h="10615" w="880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4086317" y="778377"/>
              <a:ext cx="8807" cy="10445"/>
            </a:xfrm>
            <a:custGeom>
              <a:rect b="b" l="l" r="r" t="t"/>
              <a:pathLst>
                <a:path extrusionOk="0" h="10445" w="8807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4106781" y="790188"/>
              <a:ext cx="8804" cy="10445"/>
            </a:xfrm>
            <a:custGeom>
              <a:rect b="b" l="l" r="r" t="t"/>
              <a:pathLst>
                <a:path extrusionOk="0" h="10445" w="8804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6091738" y="1886219"/>
              <a:ext cx="73770" cy="113063"/>
            </a:xfrm>
            <a:custGeom>
              <a:rect b="b" l="l" r="r" t="t"/>
              <a:pathLst>
                <a:path extrusionOk="0" h="113063" w="7377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5099606" y="2084115"/>
              <a:ext cx="833576" cy="1053763"/>
            </a:xfrm>
            <a:custGeom>
              <a:rect b="b" l="l" r="r" t="t"/>
              <a:pathLst>
                <a:path extrusionOk="0" h="1053763" w="833576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4974070" y="2163744"/>
              <a:ext cx="820424" cy="1006964"/>
            </a:xfrm>
            <a:custGeom>
              <a:rect b="b" l="l" r="r" t="t"/>
              <a:pathLst>
                <a:path extrusionOk="0" h="1006964" w="82042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8"/>
            <p:cNvSpPr/>
            <p:nvPr/>
          </p:nvSpPr>
          <p:spPr>
            <a:xfrm>
              <a:off x="5034477" y="2242227"/>
              <a:ext cx="618491" cy="852150"/>
            </a:xfrm>
            <a:custGeom>
              <a:rect b="b" l="l" r="r" t="t"/>
              <a:pathLst>
                <a:path extrusionOk="0" h="852150" w="618491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5108865" y="2242623"/>
              <a:ext cx="621582" cy="807149"/>
            </a:xfrm>
            <a:custGeom>
              <a:rect b="b" l="l" r="r" t="t"/>
              <a:pathLst>
                <a:path extrusionOk="0" h="807149" w="621582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5831808" y="2838412"/>
              <a:ext cx="311135" cy="259746"/>
            </a:xfrm>
            <a:custGeom>
              <a:rect b="b" l="l" r="r" t="t"/>
              <a:pathLst>
                <a:path extrusionOk="0" h="259746" w="311135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5831808" y="2798312"/>
              <a:ext cx="380520" cy="219646"/>
            </a:xfrm>
            <a:custGeom>
              <a:rect b="b" l="l" r="r" t="t"/>
              <a:pathLst>
                <a:path extrusionOk="0" h="219646" w="38052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6056214" y="2910510"/>
              <a:ext cx="696628" cy="514166"/>
            </a:xfrm>
            <a:custGeom>
              <a:rect b="b" l="l" r="r" t="t"/>
              <a:pathLst>
                <a:path extrusionOk="0" h="514166" w="696628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6620145" y="3238764"/>
              <a:ext cx="156663" cy="192193"/>
            </a:xfrm>
            <a:custGeom>
              <a:rect b="b" l="l" r="r" t="t"/>
              <a:pathLst>
                <a:path extrusionOk="0" h="192193" w="15666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3797207" y="2991392"/>
              <a:ext cx="2353338" cy="1403876"/>
            </a:xfrm>
            <a:custGeom>
              <a:rect b="b" l="l" r="r" t="t"/>
              <a:pathLst>
                <a:path extrusionOk="0" h="1403876" w="2353338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2602525" y="4569200"/>
              <a:ext cx="891148" cy="510349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2671243" y="4325932"/>
              <a:ext cx="591243" cy="341661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2671243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2966865" y="4496715"/>
              <a:ext cx="295621" cy="512444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3352925" y="4700698"/>
              <a:ext cx="220640" cy="124389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3356617" y="4721600"/>
              <a:ext cx="217074" cy="103773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3173533" y="4605067"/>
              <a:ext cx="220687" cy="124551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3177588" y="4625969"/>
              <a:ext cx="217074" cy="103649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2766014" y="4132721"/>
              <a:ext cx="711887" cy="612953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2706078" y="4012750"/>
              <a:ext cx="153426" cy="268033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2694181" y="3854621"/>
              <a:ext cx="102411" cy="197244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2799755" y="3593223"/>
              <a:ext cx="234442" cy="375527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4" name="Google Shape;1334;p3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335" name="Google Shape;1335;p3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336" name="Google Shape;1336;p3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3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3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39" name="Google Shape;1339;p3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340" name="Google Shape;1340;p3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3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42" name="Google Shape;1342;p3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3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3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5" name="Google Shape;1345;p3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6" name="Google Shape;1346;p3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3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3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3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0" name="Google Shape;1350;p3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1" name="Google Shape;1351;p3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3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3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3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5" name="Google Shape;1355;p3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6" name="Google Shape;1356;p3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3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3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3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3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3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3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3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3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3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3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3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3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3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3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3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3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3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3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3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3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3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3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3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3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3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3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3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3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3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3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3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3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3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3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3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3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3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3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3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3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3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3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3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3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3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3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3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06" name="Google Shape;1406;p3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407" name="Google Shape;1407;p3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408" name="Google Shape;1408;p3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9" name="Google Shape;1409;p3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0" name="Google Shape;1410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1" name="Google Shape;1411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2" name="Google Shape;1412;p3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3" name="Google Shape;1413;p3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3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3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16" name="Google Shape;1416;p38"/>
            <p:cNvSpPr/>
            <p:nvPr/>
          </p:nvSpPr>
          <p:spPr>
            <a:xfrm>
              <a:off x="2723181" y="3858886"/>
              <a:ext cx="360479" cy="597446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2983060" y="3959444"/>
              <a:ext cx="457273" cy="356362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2966834" y="3952080"/>
              <a:ext cx="139371" cy="203905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2806828" y="3576743"/>
              <a:ext cx="227254" cy="250802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3061186" y="4495381"/>
              <a:ext cx="201300" cy="278129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3130570" y="4465187"/>
              <a:ext cx="131916" cy="77057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2" name="Google Shape;1422;p38"/>
          <p:cNvSpPr txBox="1"/>
          <p:nvPr>
            <p:ph idx="4294967295" type="ctrTitle"/>
          </p:nvPr>
        </p:nvSpPr>
        <p:spPr>
          <a:xfrm>
            <a:off x="478425" y="1202450"/>
            <a:ext cx="52224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OBRIGADO</a:t>
            </a:r>
            <a:r>
              <a:rPr lang="en" sz="7200"/>
              <a:t>!</a:t>
            </a:r>
            <a:endParaRPr sz="7200"/>
          </a:p>
        </p:txBody>
      </p:sp>
      <p:sp>
        <p:nvSpPr>
          <p:cNvPr id="1423" name="Google Shape;1423;p38"/>
          <p:cNvSpPr txBox="1"/>
          <p:nvPr>
            <p:ph idx="4294967295" type="subTitle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Alguma pergunta?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Equipe: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Fernanda Maria de Souza;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Guilherme Costa;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Matias Gutierrez;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Nikolas Jensen.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"/>
          <p:cNvSpPr txBox="1"/>
          <p:nvPr>
            <p:ph type="ctrTitle"/>
          </p:nvPr>
        </p:nvSpPr>
        <p:spPr>
          <a:xfrm flipH="1">
            <a:off x="2461854" y="1450125"/>
            <a:ext cx="5195700" cy="192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MOBILIDADE SUSTENTÁVEL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78" name="Google Shape;378;p15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15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0" name="Google Shape;3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5"/>
          <p:cNvSpPr txBox="1"/>
          <p:nvPr/>
        </p:nvSpPr>
        <p:spPr>
          <a:xfrm>
            <a:off x="1480950" y="1705200"/>
            <a:ext cx="6182100" cy="7017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MOBILIDADE SUSTENTÁVEL</a:t>
            </a:r>
            <a:endParaRPr b="1" sz="3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16"/>
          <p:cNvSpPr txBox="1"/>
          <p:nvPr/>
        </p:nvSpPr>
        <p:spPr>
          <a:xfrm>
            <a:off x="3821700" y="2063250"/>
            <a:ext cx="49260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 APLICATIVO</a:t>
            </a:r>
            <a:endParaRPr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388" name="Google Shape;388;p16"/>
          <p:cNvGrpSpPr/>
          <p:nvPr/>
        </p:nvGrpSpPr>
        <p:grpSpPr>
          <a:xfrm>
            <a:off x="735693" y="1144308"/>
            <a:ext cx="2720091" cy="2854893"/>
            <a:chOff x="2012475" y="393272"/>
            <a:chExt cx="4440240" cy="4609126"/>
          </a:xfrm>
        </p:grpSpPr>
        <p:sp>
          <p:nvSpPr>
            <p:cNvPr id="389" name="Google Shape;389;p16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"/>
          <p:cNvSpPr txBox="1"/>
          <p:nvPr/>
        </p:nvSpPr>
        <p:spPr>
          <a:xfrm>
            <a:off x="1498063" y="1861338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7" name="Google Shape;487;p17"/>
          <p:cNvSpPr/>
          <p:nvPr/>
        </p:nvSpPr>
        <p:spPr>
          <a:xfrm>
            <a:off x="1773800" y="3670050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7"/>
          <p:cNvSpPr txBox="1"/>
          <p:nvPr/>
        </p:nvSpPr>
        <p:spPr>
          <a:xfrm>
            <a:off x="1780103" y="36323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TEMPO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9" name="Google Shape;489;p17"/>
          <p:cNvSpPr txBox="1"/>
          <p:nvPr/>
        </p:nvSpPr>
        <p:spPr>
          <a:xfrm>
            <a:off x="1774712" y="3834675"/>
            <a:ext cx="1527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Um dos principais problemas é o tempo elevado, comparado à  automóveis por exemplo.</a:t>
            </a:r>
            <a:endParaRPr sz="10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0" name="Google Shape;490;p17"/>
          <p:cNvSpPr/>
          <p:nvPr/>
        </p:nvSpPr>
        <p:spPr>
          <a:xfrm>
            <a:off x="6159738" y="3670050"/>
            <a:ext cx="1486200" cy="1124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7"/>
          <p:cNvSpPr txBox="1"/>
          <p:nvPr/>
        </p:nvSpPr>
        <p:spPr>
          <a:xfrm>
            <a:off x="6200398" y="364303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SEGURANÇA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92" name="Google Shape;492;p17"/>
          <p:cNvSpPr txBox="1"/>
          <p:nvPr/>
        </p:nvSpPr>
        <p:spPr>
          <a:xfrm>
            <a:off x="6159738" y="3911250"/>
            <a:ext cx="1486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segurança dos trajetos configura um dos principais pré-requisitos para se utilizar certo caminho.</a:t>
            </a:r>
            <a:endParaRPr sz="10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3" name="Google Shape;493;p17"/>
          <p:cNvSpPr txBox="1"/>
          <p:nvPr/>
        </p:nvSpPr>
        <p:spPr>
          <a:xfrm>
            <a:off x="2078138" y="34932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xo 2"/>
                <a:ea typeface="Exo 2"/>
                <a:cs typeface="Exo 2"/>
                <a:sym typeface="Exo 2"/>
              </a:rPr>
              <a:t>FUNDAMENTAÇÃO</a:t>
            </a:r>
            <a:endParaRPr b="1"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94" name="Google Shape;494;p17"/>
          <p:cNvSpPr/>
          <p:nvPr/>
        </p:nvSpPr>
        <p:spPr>
          <a:xfrm>
            <a:off x="3192838" y="2568825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7"/>
          <p:cNvSpPr/>
          <p:nvPr/>
        </p:nvSpPr>
        <p:spPr>
          <a:xfrm>
            <a:off x="1823313" y="11454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highlight>
                <a:schemeClr val="accent1"/>
              </a:highlight>
            </a:endParaRPr>
          </a:p>
        </p:txBody>
      </p:sp>
      <p:cxnSp>
        <p:nvCxnSpPr>
          <p:cNvPr id="496" name="Google Shape;496;p17"/>
          <p:cNvCxnSpPr/>
          <p:nvPr/>
        </p:nvCxnSpPr>
        <p:spPr>
          <a:xfrm rot="5400000">
            <a:off x="2521688" y="2998950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17"/>
          <p:cNvCxnSpPr/>
          <p:nvPr/>
        </p:nvCxnSpPr>
        <p:spPr>
          <a:xfrm>
            <a:off x="6325038" y="3036750"/>
            <a:ext cx="577800" cy="560100"/>
          </a:xfrm>
          <a:prstGeom prst="bentConnector3">
            <a:avLst>
              <a:gd fmla="val 9974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17"/>
          <p:cNvSpPr txBox="1"/>
          <p:nvPr/>
        </p:nvSpPr>
        <p:spPr>
          <a:xfrm>
            <a:off x="3192836" y="2578200"/>
            <a:ext cx="30075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PRINCIPAIS EMPECILHOS 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99" name="Google Shape;499;p17"/>
          <p:cNvSpPr txBox="1"/>
          <p:nvPr/>
        </p:nvSpPr>
        <p:spPr>
          <a:xfrm>
            <a:off x="3301683" y="2851804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Os quatro tópicos conectados configuram as principais dificuldades para se promover a mobilidade sustentável.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>
            <a:off x="1863866" y="11184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CLIMA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>
            <a:off x="1845588" y="1386625"/>
            <a:ext cx="1486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 pessoas</a:t>
            </a:r>
            <a:r>
              <a:rPr lang="en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tendem a utilizar meios não sustentáveis em caso de chuva. </a:t>
            </a:r>
            <a:endParaRPr sz="10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2" name="Google Shape;502;p17"/>
          <p:cNvSpPr/>
          <p:nvPr/>
        </p:nvSpPr>
        <p:spPr>
          <a:xfrm>
            <a:off x="5640213" y="1135225"/>
            <a:ext cx="1592400" cy="1124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7"/>
          <p:cNvSpPr txBox="1"/>
          <p:nvPr/>
        </p:nvSpPr>
        <p:spPr>
          <a:xfrm>
            <a:off x="5721073" y="113521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DISTÂNCIA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4" name="Google Shape;504;p17"/>
          <p:cNvSpPr txBox="1"/>
          <p:nvPr/>
        </p:nvSpPr>
        <p:spPr>
          <a:xfrm>
            <a:off x="5523963" y="1329600"/>
            <a:ext cx="1824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Muitas vezes, a distância dos trajetos torna inviável a utilização de alguns meios sustentáveis de locomoção. </a:t>
            </a:r>
            <a:endParaRPr sz="10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5" name="Google Shape;505;p17"/>
          <p:cNvCxnSpPr/>
          <p:nvPr/>
        </p:nvCxnSpPr>
        <p:spPr>
          <a:xfrm>
            <a:off x="2398088" y="91655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17"/>
          <p:cNvCxnSpPr/>
          <p:nvPr/>
        </p:nvCxnSpPr>
        <p:spPr>
          <a:xfrm>
            <a:off x="2523799" y="2244226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17"/>
          <p:cNvCxnSpPr/>
          <p:nvPr/>
        </p:nvCxnSpPr>
        <p:spPr>
          <a:xfrm rot="5400000">
            <a:off x="4994513" y="1884400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17"/>
          <p:cNvSpPr txBox="1"/>
          <p:nvPr>
            <p:ph idx="4294967295" type="sldNum"/>
          </p:nvPr>
        </p:nvSpPr>
        <p:spPr>
          <a:xfrm>
            <a:off x="8637650" y="467490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8"/>
          <p:cNvSpPr txBox="1"/>
          <p:nvPr>
            <p:ph idx="4294967295" type="title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 aplicativo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14" name="Google Shape;514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515" name="Google Shape;515;p18"/>
          <p:cNvSpPr txBox="1"/>
          <p:nvPr/>
        </p:nvSpPr>
        <p:spPr>
          <a:xfrm>
            <a:off x="504450" y="1071750"/>
            <a:ext cx="467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 proposta do aplicativo é integrar o Google Maps, o The Weather Channel e a conta do Google formando um software que possa  informar ao usuário o melhor caminho de acordo com um destino pré informado pelo mesmo.</a:t>
            </a:r>
            <a:endParaRPr sz="24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516" name="Google Shape;516;p18"/>
          <p:cNvGrpSpPr/>
          <p:nvPr/>
        </p:nvGrpSpPr>
        <p:grpSpPr>
          <a:xfrm>
            <a:off x="5732462" y="1126806"/>
            <a:ext cx="2845902" cy="2889884"/>
            <a:chOff x="2152750" y="190500"/>
            <a:chExt cx="4293756" cy="4762499"/>
          </a:xfrm>
        </p:grpSpPr>
        <p:sp>
          <p:nvSpPr>
            <p:cNvPr id="517" name="Google Shape;517;p18"/>
            <p:cNvSpPr/>
            <p:nvPr/>
          </p:nvSpPr>
          <p:spPr>
            <a:xfrm>
              <a:off x="2152750" y="2957607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2318956" y="3109336"/>
              <a:ext cx="225716" cy="175248"/>
            </a:xfrm>
            <a:custGeom>
              <a:rect b="b" l="l" r="r" t="t"/>
              <a:pathLst>
                <a:path extrusionOk="0" h="175248" w="225716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2319304" y="3166967"/>
              <a:ext cx="224715" cy="117585"/>
            </a:xfrm>
            <a:custGeom>
              <a:rect b="b" l="l" r="r" t="t"/>
              <a:pathLst>
                <a:path extrusionOk="0" h="117585" w="224715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2550431" y="3021675"/>
              <a:ext cx="225586" cy="168802"/>
            </a:xfrm>
            <a:custGeom>
              <a:rect b="b" l="l" r="r" t="t"/>
              <a:pathLst>
                <a:path extrusionOk="0" h="168802" w="225586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2551534" y="3076575"/>
              <a:ext cx="224758" cy="117584"/>
            </a:xfrm>
            <a:custGeom>
              <a:rect b="b" l="l" r="r" t="t"/>
              <a:pathLst>
                <a:path extrusionOk="0" h="117584" w="224758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2330724" y="2010537"/>
              <a:ext cx="387976" cy="1115665"/>
            </a:xfrm>
            <a:custGeom>
              <a:rect b="b" l="l" r="r" t="t"/>
              <a:pathLst>
                <a:path extrusionOk="0" h="1115665" w="387976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2382705" y="1314450"/>
              <a:ext cx="248692" cy="242377"/>
            </a:xfrm>
            <a:custGeom>
              <a:rect b="b" l="l" r="r" t="t"/>
              <a:pathLst>
                <a:path extrusionOk="0" h="242377" w="248692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2671394" y="1371981"/>
              <a:ext cx="353519" cy="695039"/>
            </a:xfrm>
            <a:custGeom>
              <a:rect b="b" l="l" r="r" t="t"/>
              <a:pathLst>
                <a:path extrusionOk="0" h="695039" w="353519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2315965" y="1348763"/>
              <a:ext cx="403432" cy="814679"/>
            </a:xfrm>
            <a:custGeom>
              <a:rect b="b" l="l" r="r" t="t"/>
              <a:pathLst>
                <a:path extrusionOk="0" h="814679" w="403432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2373403" y="1062776"/>
              <a:ext cx="268166" cy="327122"/>
            </a:xfrm>
            <a:custGeom>
              <a:rect b="b" l="l" r="r" t="t"/>
              <a:pathLst>
                <a:path extrusionOk="0" h="327122" w="268166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2348404" y="1033740"/>
              <a:ext cx="282986" cy="280709"/>
            </a:xfrm>
            <a:custGeom>
              <a:rect b="b" l="l" r="r" t="t"/>
              <a:pathLst>
                <a:path extrusionOk="0" h="280709" w="282986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2295460" y="1509426"/>
              <a:ext cx="362138" cy="623316"/>
            </a:xfrm>
            <a:custGeom>
              <a:rect b="b" l="l" r="r" t="t"/>
              <a:pathLst>
                <a:path extrusionOk="0" h="623316" w="362138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2681160" y="1699641"/>
              <a:ext cx="419212" cy="565118"/>
            </a:xfrm>
            <a:custGeom>
              <a:rect b="b" l="l" r="r" t="t"/>
              <a:pathLst>
                <a:path extrusionOk="0" h="565118" w="419212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2608827" y="2053875"/>
              <a:ext cx="212446" cy="104783"/>
            </a:xfrm>
            <a:custGeom>
              <a:rect b="b" l="l" r="r" t="t"/>
              <a:pathLst>
                <a:path extrusionOk="0" h="104783" w="212446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2916099" y="1987646"/>
              <a:ext cx="131568" cy="109091"/>
            </a:xfrm>
            <a:custGeom>
              <a:rect b="b" l="l" r="r" t="t"/>
              <a:pathLst>
                <a:path extrusionOk="0" h="109091" w="131568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2631550" y="1349025"/>
              <a:ext cx="130391" cy="190023"/>
            </a:xfrm>
            <a:custGeom>
              <a:rect b="b" l="l" r="r" t="t"/>
              <a:pathLst>
                <a:path extrusionOk="0" h="190023" w="130391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2269458" y="1478036"/>
              <a:ext cx="157611" cy="236452"/>
            </a:xfrm>
            <a:custGeom>
              <a:rect b="b" l="l" r="r" t="t"/>
              <a:pathLst>
                <a:path extrusionOk="0" h="236452" w="157611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098756" y="3983831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017202" y="4508754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5609182" y="3535680"/>
              <a:ext cx="98079" cy="56769"/>
            </a:xfrm>
            <a:custGeom>
              <a:rect b="b" l="l" r="r" t="t"/>
              <a:pathLst>
                <a:path extrusionOk="0" h="56769" w="98079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3115863" y="3050952"/>
              <a:ext cx="67191" cy="975240"/>
            </a:xfrm>
            <a:custGeom>
              <a:rect b="b" l="l" r="r" t="t"/>
              <a:pathLst>
                <a:path extrusionOk="0" h="975240" w="67191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4036495" y="3422808"/>
              <a:ext cx="59588" cy="1128783"/>
            </a:xfrm>
            <a:custGeom>
              <a:rect b="b" l="l" r="r" t="t"/>
              <a:pathLst>
                <a:path extrusionOk="0" h="1128783" w="59588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5628379" y="2652522"/>
              <a:ext cx="59588" cy="923996"/>
            </a:xfrm>
            <a:custGeom>
              <a:rect b="b" l="l" r="r" t="t"/>
              <a:pathLst>
                <a:path extrusionOk="0" h="923996" w="59588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3056370" y="3054762"/>
              <a:ext cx="1009872" cy="652653"/>
            </a:xfrm>
            <a:custGeom>
              <a:rect b="b" l="l" r="r" t="t"/>
              <a:pathLst>
                <a:path extrusionOk="0" h="652653" w="1009872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3056084" y="2071592"/>
              <a:ext cx="2712855" cy="1569720"/>
            </a:xfrm>
            <a:custGeom>
              <a:rect b="b" l="l" r="r" t="t"/>
              <a:pathLst>
                <a:path extrusionOk="0" h="1569720" w="2712855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4066242" y="2653855"/>
              <a:ext cx="1702888" cy="1053560"/>
            </a:xfrm>
            <a:custGeom>
              <a:rect b="b" l="l" r="r" t="t"/>
              <a:pathLst>
                <a:path extrusionOk="0" h="1053560" w="1702888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4763535" y="2360390"/>
              <a:ext cx="519572" cy="326898"/>
            </a:xfrm>
            <a:custGeom>
              <a:rect b="b" l="l" r="r" t="t"/>
              <a:pathLst>
                <a:path extrusionOk="0" h="326898" w="519572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4668877" y="2346674"/>
              <a:ext cx="551219" cy="318992"/>
            </a:xfrm>
            <a:custGeom>
              <a:rect b="b" l="l" r="r" t="t"/>
              <a:pathLst>
                <a:path extrusionOk="0" h="318992" w="551219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4743291" y="2531554"/>
              <a:ext cx="161184" cy="93249"/>
            </a:xfrm>
            <a:custGeom>
              <a:rect b="b" l="l" r="r" t="t"/>
              <a:pathLst>
                <a:path extrusionOk="0" h="93249" w="161184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4789955" y="2504598"/>
              <a:ext cx="161089" cy="93249"/>
            </a:xfrm>
            <a:custGeom>
              <a:rect b="b" l="l" r="r" t="t"/>
              <a:pathLst>
                <a:path extrusionOk="0" h="93249" w="161089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4834813" y="2478690"/>
              <a:ext cx="161089" cy="93154"/>
            </a:xfrm>
            <a:custGeom>
              <a:rect b="b" l="l" r="r" t="t"/>
              <a:pathLst>
                <a:path extrusionOk="0" h="93154" w="161089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4998753" y="2451734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5043611" y="2425731"/>
              <a:ext cx="102450" cy="59245"/>
            </a:xfrm>
            <a:custGeom>
              <a:rect b="b" l="l" r="r" t="t"/>
              <a:pathLst>
                <a:path extrusionOk="0" h="59245" w="10245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4912649" y="2469832"/>
              <a:ext cx="307447" cy="180974"/>
            </a:xfrm>
            <a:custGeom>
              <a:rect b="b" l="l" r="r" t="t"/>
              <a:pathLst>
                <a:path extrusionOk="0" h="180974" w="307447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4894497" y="284121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4901418" y="2763964"/>
              <a:ext cx="147800" cy="156591"/>
            </a:xfrm>
            <a:custGeom>
              <a:rect b="b" l="l" r="r" t="t"/>
              <a:pathLst>
                <a:path extrusionOk="0" h="156591" w="14780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4901720" y="2721292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4913314" y="2732891"/>
              <a:ext cx="124214" cy="61955"/>
            </a:xfrm>
            <a:custGeom>
              <a:rect b="b" l="l" r="r" t="t"/>
              <a:pathLst>
                <a:path extrusionOk="0" h="61955" w="124214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4922818" y="2733153"/>
              <a:ext cx="114710" cy="61622"/>
            </a:xfrm>
            <a:custGeom>
              <a:rect b="b" l="l" r="r" t="t"/>
              <a:pathLst>
                <a:path extrusionOk="0" h="61622" w="11471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5015195" y="2807589"/>
              <a:ext cx="42215" cy="98678"/>
            </a:xfrm>
            <a:custGeom>
              <a:rect b="b" l="l" r="r" t="t"/>
              <a:pathLst>
                <a:path extrusionOk="0" h="98678" w="42215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5015195" y="2812256"/>
              <a:ext cx="34783" cy="94465"/>
            </a:xfrm>
            <a:custGeom>
              <a:rect b="b" l="l" r="r" t="t"/>
              <a:pathLst>
                <a:path extrusionOk="0" h="94465" w="34783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3439562" y="299475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3446488" y="2917507"/>
              <a:ext cx="147795" cy="156591"/>
            </a:xfrm>
            <a:custGeom>
              <a:rect b="b" l="l" r="r" t="t"/>
              <a:pathLst>
                <a:path extrusionOk="0" h="156591" w="147795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3446785" y="2874835"/>
              <a:ext cx="147498" cy="85344"/>
            </a:xfrm>
            <a:custGeom>
              <a:rect b="b" l="l" r="r" t="t"/>
              <a:pathLst>
                <a:path extrusionOk="0" h="85344" w="147498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3458475" y="2886430"/>
              <a:ext cx="124119" cy="61959"/>
            </a:xfrm>
            <a:custGeom>
              <a:rect b="b" l="l" r="r" t="t"/>
              <a:pathLst>
                <a:path extrusionOk="0" h="61959" w="124119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3467883" y="2886601"/>
              <a:ext cx="114710" cy="61717"/>
            </a:xfrm>
            <a:custGeom>
              <a:rect b="b" l="l" r="r" t="t"/>
              <a:pathLst>
                <a:path extrusionOk="0" h="61717" w="11471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3559880" y="2961132"/>
              <a:ext cx="42223" cy="98678"/>
            </a:xfrm>
            <a:custGeom>
              <a:rect b="b" l="l" r="r" t="t"/>
              <a:pathLst>
                <a:path extrusionOk="0" h="98678" w="42223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3560165" y="2965989"/>
              <a:ext cx="34688" cy="94398"/>
            </a:xfrm>
            <a:custGeom>
              <a:rect b="b" l="l" r="r" t="t"/>
              <a:pathLst>
                <a:path extrusionOk="0" h="94398" w="34688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5618400" y="4515040"/>
              <a:ext cx="756691" cy="437959"/>
            </a:xfrm>
            <a:custGeom>
              <a:rect b="b" l="l" r="r" t="t"/>
              <a:pathLst>
                <a:path extrusionOk="0" h="437959" w="756691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6158405" y="3069812"/>
              <a:ext cx="186021" cy="406050"/>
            </a:xfrm>
            <a:custGeom>
              <a:rect b="b" l="l" r="r" t="t"/>
              <a:pathLst>
                <a:path extrusionOk="0" h="406050" w="186021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6184541" y="2902850"/>
              <a:ext cx="133813" cy="257894"/>
            </a:xfrm>
            <a:custGeom>
              <a:rect b="b" l="l" r="r" t="t"/>
              <a:pathLst>
                <a:path extrusionOk="0" h="257894" w="133813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5735029" y="4688404"/>
              <a:ext cx="288490" cy="162715"/>
            </a:xfrm>
            <a:custGeom>
              <a:rect b="b" l="l" r="r" t="t"/>
              <a:pathLst>
                <a:path extrusionOk="0" h="162715" w="28849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5735111" y="4715446"/>
              <a:ext cx="283683" cy="135768"/>
            </a:xfrm>
            <a:custGeom>
              <a:rect b="b" l="l" r="r" t="t"/>
              <a:pathLst>
                <a:path extrusionOk="0" h="135768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5946488" y="4593442"/>
              <a:ext cx="288134" cy="162731"/>
            </a:xfrm>
            <a:custGeom>
              <a:rect b="b" l="l" r="r" t="t"/>
              <a:pathLst>
                <a:path extrusionOk="0" h="162731" w="288134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5946095" y="4620482"/>
              <a:ext cx="283683" cy="135691"/>
            </a:xfrm>
            <a:custGeom>
              <a:rect b="b" l="l" r="r" t="t"/>
              <a:pathLst>
                <a:path extrusionOk="0" h="135691" w="283683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812467" y="3540156"/>
              <a:ext cx="422006" cy="1193603"/>
            </a:xfrm>
            <a:custGeom>
              <a:rect b="b" l="l" r="r" t="t"/>
              <a:pathLst>
                <a:path extrusionOk="0" h="1193603" w="422006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874419" y="2560474"/>
              <a:ext cx="305952" cy="491697"/>
            </a:xfrm>
            <a:custGeom>
              <a:rect b="b" l="l" r="r" t="t"/>
              <a:pathLst>
                <a:path extrusionOk="0" h="491697" w="305952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809360" y="2908700"/>
              <a:ext cx="471048" cy="781597"/>
            </a:xfrm>
            <a:custGeom>
              <a:rect b="b" l="l" r="r" t="t"/>
              <a:pathLst>
                <a:path extrusionOk="0" h="781597" w="471048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348856" y="3006224"/>
              <a:ext cx="597933" cy="466333"/>
            </a:xfrm>
            <a:custGeom>
              <a:rect b="b" l="l" r="r" t="t"/>
              <a:pathLst>
                <a:path extrusionOk="0" h="466333" w="597933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786047" y="2996305"/>
              <a:ext cx="182011" cy="266828"/>
            </a:xfrm>
            <a:custGeom>
              <a:rect b="b" l="l" r="r" t="t"/>
              <a:pathLst>
                <a:path extrusionOk="0" h="266828" w="182011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873666" y="2538911"/>
              <a:ext cx="296973" cy="328330"/>
            </a:xfrm>
            <a:custGeom>
              <a:rect b="b" l="l" r="r" t="t"/>
              <a:pathLst>
                <a:path extrusionOk="0" h="328330" w="296973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4255557" y="1955958"/>
              <a:ext cx="334153" cy="334898"/>
            </a:xfrm>
            <a:custGeom>
              <a:rect b="b" l="l" r="r" t="t"/>
              <a:pathLst>
                <a:path extrusionOk="0" h="334898" w="334153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4197204" y="1948719"/>
              <a:ext cx="450859" cy="225075"/>
            </a:xfrm>
            <a:custGeom>
              <a:rect b="b" l="l" r="r" t="t"/>
              <a:pathLst>
                <a:path extrusionOk="0" h="225075" w="450859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4129822" y="1856041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4129822" y="1818703"/>
              <a:ext cx="585718" cy="291750"/>
            </a:xfrm>
            <a:custGeom>
              <a:rect b="b" l="l" r="r" t="t"/>
              <a:pathLst>
                <a:path extrusionOk="0" h="291750" w="585718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4066052" y="1720024"/>
              <a:ext cx="713163" cy="355663"/>
            </a:xfrm>
            <a:custGeom>
              <a:rect b="b" l="l" r="r" t="t"/>
              <a:pathLst>
                <a:path extrusionOk="0" h="355663" w="713163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4066052" y="1674590"/>
              <a:ext cx="713163" cy="355568"/>
            </a:xfrm>
            <a:custGeom>
              <a:rect b="b" l="l" r="r" t="t"/>
              <a:pathLst>
                <a:path extrusionOk="0" h="355568" w="713163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4013211" y="1574958"/>
              <a:ext cx="818751" cy="408241"/>
            </a:xfrm>
            <a:custGeom>
              <a:rect b="b" l="l" r="r" t="t"/>
              <a:pathLst>
                <a:path extrusionOk="0" h="408241" w="818751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4013211" y="1522666"/>
              <a:ext cx="818751" cy="408336"/>
            </a:xfrm>
            <a:custGeom>
              <a:rect b="b" l="l" r="r" t="t"/>
              <a:pathLst>
                <a:path extrusionOk="0" h="408336" w="818751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3962270" y="1359312"/>
              <a:ext cx="920726" cy="532828"/>
            </a:xfrm>
            <a:custGeom>
              <a:rect b="b" l="l" r="r" t="t"/>
              <a:pathLst>
                <a:path extrusionOk="0" h="532828" w="920726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4264396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4543522" y="969264"/>
              <a:ext cx="40771" cy="635222"/>
            </a:xfrm>
            <a:custGeom>
              <a:rect b="b" l="l" r="r" t="t"/>
              <a:pathLst>
                <a:path extrusionOk="0" h="635222" w="40771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4264396" y="901827"/>
              <a:ext cx="319897" cy="108775"/>
            </a:xfrm>
            <a:custGeom>
              <a:rect b="b" l="l" r="r" t="t"/>
              <a:pathLst>
                <a:path extrusionOk="0" h="108775" w="319897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3749667" y="190500"/>
              <a:ext cx="1343462" cy="1451800"/>
            </a:xfrm>
            <a:custGeom>
              <a:rect b="b" l="l" r="r" t="t"/>
              <a:pathLst>
                <a:path extrusionOk="0" h="1451800" w="1343462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rect b="b" l="l" r="r" t="t"/>
                <a:pathLst>
                  <a:path extrusionOk="0" h="100744" w="177232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rect b="b" l="l" r="r" t="t"/>
                <a:pathLst>
                  <a:path extrusionOk="0" h="109857" w="155883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rect b="b" l="l" r="r" t="t"/>
                <a:pathLst>
                  <a:path extrusionOk="0" h="73375" w="192169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rect b="b" l="l" r="r" t="t"/>
                <a:pathLst>
                  <a:path extrusionOk="0" h="127583" w="15613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rect b="b" l="l" r="r" t="t"/>
                <a:pathLst>
                  <a:path extrusionOk="0" h="62054" w="73778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rect b="b" l="l" r="r" t="t"/>
                <a:pathLst>
                  <a:path extrusionOk="0" h="128783" w="18351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rect b="b" l="l" r="r" t="t"/>
                <a:pathLst>
                  <a:path extrusionOk="0" h="49275" w="64221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rect b="b" l="l" r="r" t="t"/>
                <a:pathLst>
                  <a:path extrusionOk="0" h="51616" w="68642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rect b="b" l="l" r="r" t="t"/>
                <a:pathLst>
                  <a:path extrusionOk="0" h="61619" w="68187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7" name="Google Shape;607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5777153" y="2115925"/>
              <a:ext cx="669353" cy="387341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5964040" y="276791"/>
              <a:ext cx="375852" cy="551229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5952425" y="673402"/>
              <a:ext cx="70057" cy="407712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5992903" y="271657"/>
              <a:ext cx="179035" cy="222681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6027515" y="513497"/>
              <a:ext cx="222025" cy="248990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5963282" y="594790"/>
              <a:ext cx="323371" cy="372912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6020709" y="289521"/>
              <a:ext cx="238064" cy="294179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6029967" y="288305"/>
              <a:ext cx="239492" cy="225171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6069645" y="2237688"/>
              <a:ext cx="188076" cy="143860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6070415" y="2283614"/>
              <a:ext cx="187263" cy="97891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5927157" y="2205996"/>
              <a:ext cx="172547" cy="133696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5927737" y="2249998"/>
              <a:ext cx="171800" cy="89748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5955035" y="963103"/>
              <a:ext cx="368082" cy="128814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5939457" y="937334"/>
              <a:ext cx="391797" cy="856741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5733626" y="681017"/>
              <a:ext cx="564393" cy="49234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6171801" y="649512"/>
              <a:ext cx="135912" cy="159574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5953447" y="594810"/>
              <a:ext cx="109819" cy="11544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9"/>
          <p:cNvSpPr txBox="1"/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Exemplo</a:t>
            </a:r>
            <a:endParaRPr sz="3600"/>
          </a:p>
        </p:txBody>
      </p:sp>
      <p:sp>
        <p:nvSpPr>
          <p:cNvPr id="630" name="Google Shape;630;p19"/>
          <p:cNvSpPr txBox="1"/>
          <p:nvPr>
            <p:ph idx="1" type="body"/>
          </p:nvPr>
        </p:nvSpPr>
        <p:spPr>
          <a:xfrm>
            <a:off x="457200" y="1251300"/>
            <a:ext cx="36672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m usuário que queira marcar sua casa como ponto de partida e seu trabalho como ponto de chegada: o aplicativo informa ao usuário qual o melhor caminho a ser tomado naquela hora levando em consideração o clima, a distância, tempo de chegada, segurança e avaliações de outros usuários sobre trechos parecidos ou partes do mesmo.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" name="Google Shape;6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350" y="405775"/>
            <a:ext cx="4691711" cy="433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20"/>
          <p:cNvSpPr txBox="1"/>
          <p:nvPr/>
        </p:nvSpPr>
        <p:spPr>
          <a:xfrm>
            <a:off x="3821700" y="1924750"/>
            <a:ext cx="49260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ESCOPO DO APLICATIVO</a:t>
            </a:r>
            <a:endParaRPr sz="6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639" name="Google Shape;639;p20"/>
          <p:cNvGrpSpPr/>
          <p:nvPr/>
        </p:nvGrpSpPr>
        <p:grpSpPr>
          <a:xfrm>
            <a:off x="735693" y="1144308"/>
            <a:ext cx="2720091" cy="2854893"/>
            <a:chOff x="2012475" y="393272"/>
            <a:chExt cx="4440240" cy="4609126"/>
          </a:xfrm>
        </p:grpSpPr>
        <p:sp>
          <p:nvSpPr>
            <p:cNvPr id="640" name="Google Shape;640;p20"/>
            <p:cNvSpPr/>
            <p:nvPr/>
          </p:nvSpPr>
          <p:spPr>
            <a:xfrm>
              <a:off x="4172687" y="3422228"/>
              <a:ext cx="1096154" cy="631831"/>
            </a:xfrm>
            <a:custGeom>
              <a:rect b="b" l="l" r="r" t="t"/>
              <a:pathLst>
                <a:path extrusionOk="0" h="631831" w="1096154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4213521" y="3398464"/>
              <a:ext cx="1096058" cy="631866"/>
            </a:xfrm>
            <a:custGeom>
              <a:rect b="b" l="l" r="r" t="t"/>
              <a:pathLst>
                <a:path extrusionOk="0" h="631866" w="1096058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5277122" y="3780200"/>
              <a:ext cx="32266" cy="21196"/>
            </a:xfrm>
            <a:custGeom>
              <a:rect b="b" l="l" r="r" t="t"/>
              <a:pathLst>
                <a:path extrusionOk="0" h="21196" w="32266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4213559" y="3635813"/>
              <a:ext cx="33123" cy="21387"/>
            </a:xfrm>
            <a:custGeom>
              <a:rect b="b" l="l" r="r" t="t"/>
              <a:pathLst>
                <a:path extrusionOk="0" h="21387" w="33123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4213521" y="3377363"/>
              <a:ext cx="1096058" cy="631809"/>
            </a:xfrm>
            <a:custGeom>
              <a:rect b="b" l="l" r="r" t="t"/>
              <a:pathLst>
                <a:path extrusionOk="0" h="631809" w="1096058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4526041" y="3091821"/>
              <a:ext cx="783348" cy="688378"/>
            </a:xfrm>
            <a:custGeom>
              <a:rect b="b" l="l" r="r" t="t"/>
              <a:pathLst>
                <a:path extrusionOk="0" h="688378" w="783348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5278931" y="3755961"/>
              <a:ext cx="30363" cy="36025"/>
            </a:xfrm>
            <a:custGeom>
              <a:rect b="b" l="l" r="r" t="t"/>
              <a:pathLst>
                <a:path extrusionOk="0" h="36025" w="30363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4503768" y="3102562"/>
              <a:ext cx="785061" cy="689423"/>
            </a:xfrm>
            <a:custGeom>
              <a:rect b="b" l="l" r="r" t="t"/>
              <a:pathLst>
                <a:path extrusionOk="0" h="689423" w="785061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3580122" y="393272"/>
              <a:ext cx="2872593" cy="3889928"/>
            </a:xfrm>
            <a:custGeom>
              <a:rect b="b" l="l" r="r" t="t"/>
              <a:pathLst>
                <a:path extrusionOk="0" h="3889928" w="2872593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397319" y="4189501"/>
              <a:ext cx="30267" cy="107125"/>
            </a:xfrm>
            <a:custGeom>
              <a:rect b="b" l="l" r="r" t="t"/>
              <a:pathLst>
                <a:path extrusionOk="0" h="107125" w="30267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3574887" y="397432"/>
              <a:ext cx="72623" cy="31086"/>
            </a:xfrm>
            <a:custGeom>
              <a:rect b="b" l="l" r="r" t="t"/>
              <a:pathLst>
                <a:path extrusionOk="0" h="31086" w="72623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3554709" y="407720"/>
              <a:ext cx="2872878" cy="3889928"/>
            </a:xfrm>
            <a:custGeom>
              <a:rect b="b" l="l" r="r" t="t"/>
              <a:pathLst>
                <a:path extrusionOk="0" h="3889928" w="2872878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3549854" y="410477"/>
              <a:ext cx="2872973" cy="3889886"/>
            </a:xfrm>
            <a:custGeom>
              <a:rect b="b" l="l" r="r" t="t"/>
              <a:pathLst>
                <a:path extrusionOk="0" h="3889886" w="2872973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3584596" y="456003"/>
              <a:ext cx="2802063" cy="3707642"/>
            </a:xfrm>
            <a:custGeom>
              <a:rect b="b" l="l" r="r" t="t"/>
              <a:pathLst>
                <a:path extrusionOk="0" h="3707642" w="2802063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3711283" y="669187"/>
              <a:ext cx="283071" cy="477189"/>
            </a:xfrm>
            <a:custGeom>
              <a:rect b="b" l="l" r="r" t="t"/>
              <a:pathLst>
                <a:path extrusionOk="0" h="477189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4063456" y="872696"/>
              <a:ext cx="283832" cy="477419"/>
            </a:xfrm>
            <a:custGeom>
              <a:rect b="b" l="l" r="r" t="t"/>
              <a:pathLst>
                <a:path extrusionOk="0" h="477419" w="283832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4408015" y="1071223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3711283" y="1076206"/>
              <a:ext cx="283071" cy="477216"/>
            </a:xfrm>
            <a:custGeom>
              <a:rect b="b" l="l" r="r" t="t"/>
              <a:pathLst>
                <a:path extrusionOk="0" h="477216" w="283071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4063456" y="1279716"/>
              <a:ext cx="283556" cy="477216"/>
            </a:xfrm>
            <a:custGeom>
              <a:rect b="b" l="l" r="r" t="t"/>
              <a:pathLst>
                <a:path extrusionOk="0" h="477216" w="283556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4098484" y="1260570"/>
              <a:ext cx="283570" cy="477216"/>
            </a:xfrm>
            <a:custGeom>
              <a:rect b="b" l="l" r="r" t="t"/>
              <a:pathLst>
                <a:path extrusionOk="0" h="477216" w="28357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4408015" y="1478241"/>
              <a:ext cx="284023" cy="477161"/>
            </a:xfrm>
            <a:custGeom>
              <a:rect b="b" l="l" r="r" t="t"/>
              <a:pathLst>
                <a:path extrusionOk="0" h="477161" w="284023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3711283" y="1491834"/>
              <a:ext cx="283071" cy="477165"/>
            </a:xfrm>
            <a:custGeom>
              <a:rect b="b" l="l" r="r" t="t"/>
              <a:pathLst>
                <a:path extrusionOk="0" h="477165" w="283071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3711283" y="1946286"/>
              <a:ext cx="980755" cy="657383"/>
            </a:xfrm>
            <a:custGeom>
              <a:rect b="b" l="l" r="r" t="t"/>
              <a:pathLst>
                <a:path extrusionOk="0" h="657383" w="980755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3715090" y="2139055"/>
              <a:ext cx="732044" cy="480371"/>
            </a:xfrm>
            <a:custGeom>
              <a:rect b="b" l="l" r="r" t="t"/>
              <a:pathLst>
                <a:path extrusionOk="0" h="480371" w="732044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3715090" y="2264376"/>
              <a:ext cx="732044" cy="480312"/>
            </a:xfrm>
            <a:custGeom>
              <a:rect b="b" l="l" r="r" t="t"/>
              <a:pathLst>
                <a:path extrusionOk="0" h="480312" w="732044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3715090" y="2389467"/>
              <a:ext cx="599361" cy="403889"/>
            </a:xfrm>
            <a:custGeom>
              <a:rect b="b" l="l" r="r" t="t"/>
              <a:pathLst>
                <a:path extrusionOk="0" h="403889" w="599361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4855752" y="2612272"/>
              <a:ext cx="1403078" cy="900663"/>
            </a:xfrm>
            <a:custGeom>
              <a:rect b="b" l="l" r="r" t="t"/>
              <a:pathLst>
                <a:path extrusionOk="0" h="900663" w="1403078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4860130" y="2805136"/>
              <a:ext cx="1263255" cy="786670"/>
            </a:xfrm>
            <a:custGeom>
              <a:rect b="b" l="l" r="r" t="t"/>
              <a:pathLst>
                <a:path extrusionOk="0" h="786670" w="1263255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4860130" y="2930227"/>
              <a:ext cx="1263255" cy="786839"/>
            </a:xfrm>
            <a:custGeom>
              <a:rect b="b" l="l" r="r" t="t"/>
              <a:pathLst>
                <a:path extrusionOk="0" h="786839" w="1263255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4860130" y="3055222"/>
              <a:ext cx="1034438" cy="654829"/>
            </a:xfrm>
            <a:custGeom>
              <a:rect b="b" l="l" r="r" t="t"/>
              <a:pathLst>
                <a:path extrusionOk="0" h="654829" w="1034438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4063456" y="1695343"/>
              <a:ext cx="283556" cy="477207"/>
            </a:xfrm>
            <a:custGeom>
              <a:rect b="b" l="l" r="r" t="t"/>
              <a:pathLst>
                <a:path extrusionOk="0" h="477207" w="283556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4408015" y="1893817"/>
              <a:ext cx="284023" cy="477216"/>
            </a:xfrm>
            <a:custGeom>
              <a:rect b="b" l="l" r="r" t="t"/>
              <a:pathLst>
                <a:path extrusionOk="0" h="477216" w="284023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4855752" y="1988490"/>
              <a:ext cx="1403078" cy="1286379"/>
            </a:xfrm>
            <a:custGeom>
              <a:rect b="b" l="l" r="r" t="t"/>
              <a:pathLst>
                <a:path extrusionOk="0" h="1286379" w="1403078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4846614" y="1414848"/>
              <a:ext cx="423274" cy="545612"/>
            </a:xfrm>
            <a:custGeom>
              <a:rect b="b" l="l" r="r" t="t"/>
              <a:pathLst>
                <a:path extrusionOk="0" h="545612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4846614" y="1414848"/>
              <a:ext cx="423274" cy="545629"/>
            </a:xfrm>
            <a:custGeom>
              <a:rect b="b" l="l" r="r" t="t"/>
              <a:pathLst>
                <a:path extrusionOk="0" h="545629" w="423274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5340323" y="1699604"/>
              <a:ext cx="423179" cy="545654"/>
            </a:xfrm>
            <a:custGeom>
              <a:rect b="b" l="l" r="r" t="t"/>
              <a:pathLst>
                <a:path extrusionOk="0" h="545654" w="423179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5340323" y="1699604"/>
              <a:ext cx="332185" cy="545952"/>
            </a:xfrm>
            <a:custGeom>
              <a:rect b="b" l="l" r="r" t="t"/>
              <a:pathLst>
                <a:path extrusionOk="0" h="545952" w="332185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5834032" y="1984194"/>
              <a:ext cx="423559" cy="545654"/>
            </a:xfrm>
            <a:custGeom>
              <a:rect b="b" l="l" r="r" t="t"/>
              <a:pathLst>
                <a:path extrusionOk="0" h="545654" w="423559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5834032" y="1984177"/>
              <a:ext cx="211589" cy="286951"/>
            </a:xfrm>
            <a:custGeom>
              <a:rect b="b" l="l" r="r" t="t"/>
              <a:pathLst>
                <a:path extrusionOk="0" h="286951" w="211589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5029839" y="4705642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2757750" y="4754499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2012475" y="3630110"/>
              <a:ext cx="429841" cy="247899"/>
            </a:xfrm>
            <a:custGeom>
              <a:rect b="b" l="l" r="r" t="t"/>
              <a:pathLst>
                <a:path extrusionOk="0" h="247899" w="429841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5244274" y="4799933"/>
              <a:ext cx="116580" cy="90224"/>
            </a:xfrm>
            <a:custGeom>
              <a:rect b="b" l="l" r="r" t="t"/>
              <a:pathLst>
                <a:path extrusionOk="0" h="90224" w="11658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5244760" y="4829592"/>
              <a:ext cx="116051" cy="60483"/>
            </a:xfrm>
            <a:custGeom>
              <a:rect b="b" l="l" r="r" t="t"/>
              <a:pathLst>
                <a:path extrusionOk="0" h="60483" w="116051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5124630" y="4754816"/>
              <a:ext cx="116569" cy="86887"/>
            </a:xfrm>
            <a:custGeom>
              <a:rect b="b" l="l" r="r" t="t"/>
              <a:pathLst>
                <a:path extrusionOk="0" h="86887" w="116569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5124926" y="4782825"/>
              <a:ext cx="116097" cy="60673"/>
            </a:xfrm>
            <a:custGeom>
              <a:rect b="b" l="l" r="r" t="t"/>
              <a:pathLst>
                <a:path extrusionOk="0" h="60673" w="116097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5154433" y="4234936"/>
              <a:ext cx="200389" cy="574156"/>
            </a:xfrm>
            <a:custGeom>
              <a:rect b="b" l="l" r="r" t="t"/>
              <a:pathLst>
                <a:path extrusionOk="0" h="574156" w="200389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5199628" y="3876679"/>
              <a:ext cx="128464" cy="124722"/>
            </a:xfrm>
            <a:custGeom>
              <a:rect b="b" l="l" r="r" t="t"/>
              <a:pathLst>
                <a:path extrusionOk="0" h="124722" w="128464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4996526" y="3906336"/>
              <a:ext cx="182485" cy="357686"/>
            </a:xfrm>
            <a:custGeom>
              <a:rect b="b" l="l" r="r" t="t"/>
              <a:pathLst>
                <a:path extrusionOk="0" h="357686" w="182485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5154414" y="3894094"/>
              <a:ext cx="208226" cy="419055"/>
            </a:xfrm>
            <a:custGeom>
              <a:rect b="b" l="l" r="r" t="t"/>
              <a:pathLst>
                <a:path extrusionOk="0" h="419055" w="208226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5194395" y="3747198"/>
              <a:ext cx="138431" cy="168252"/>
            </a:xfrm>
            <a:custGeom>
              <a:rect b="b" l="l" r="r" t="t"/>
              <a:pathLst>
                <a:path extrusionOk="0" h="168252" w="138431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5199668" y="3732408"/>
              <a:ext cx="146095" cy="144175"/>
            </a:xfrm>
            <a:custGeom>
              <a:rect b="b" l="l" r="r" t="t"/>
              <a:pathLst>
                <a:path extrusionOk="0" h="144175" w="146095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5186268" y="3976961"/>
              <a:ext cx="186859" cy="320520"/>
            </a:xfrm>
            <a:custGeom>
              <a:rect b="b" l="l" r="r" t="t"/>
              <a:pathLst>
                <a:path extrusionOk="0" h="320520" w="186859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4957596" y="4074866"/>
              <a:ext cx="216348" cy="290578"/>
            </a:xfrm>
            <a:custGeom>
              <a:rect b="b" l="l" r="r" t="t"/>
              <a:pathLst>
                <a:path extrusionOk="0" h="290578" w="216348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5101717" y="4257084"/>
              <a:ext cx="109578" cy="53390"/>
            </a:xfrm>
            <a:custGeom>
              <a:rect b="b" l="l" r="r" t="t"/>
              <a:pathLst>
                <a:path extrusionOk="0" h="53390" w="109578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4984781" y="4223327"/>
              <a:ext cx="67863" cy="55821"/>
            </a:xfrm>
            <a:custGeom>
              <a:rect b="b" l="l" r="r" t="t"/>
              <a:pathLst>
                <a:path extrusionOk="0" h="55821" w="67863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5132255" y="3894454"/>
              <a:ext cx="67293" cy="97715"/>
            </a:xfrm>
            <a:custGeom>
              <a:rect b="b" l="l" r="r" t="t"/>
              <a:pathLst>
                <a:path extrusionOk="0" h="97715" w="67293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5305132" y="3960902"/>
              <a:ext cx="81740" cy="121566"/>
            </a:xfrm>
            <a:custGeom>
              <a:rect b="b" l="l" r="r" t="t"/>
              <a:pathLst>
                <a:path extrusionOk="0" h="121566" w="8174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2821998" y="4049582"/>
              <a:ext cx="101559" cy="177370"/>
            </a:xfrm>
            <a:custGeom>
              <a:rect b="b" l="l" r="r" t="t"/>
              <a:pathLst>
                <a:path extrusionOk="0" h="177370" w="101559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814097" y="3945071"/>
              <a:ext cx="67769" cy="130685"/>
            </a:xfrm>
            <a:custGeom>
              <a:rect b="b" l="l" r="r" t="t"/>
              <a:pathLst>
                <a:path extrusionOk="0" h="130685" w="67769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2966810" y="4837262"/>
              <a:ext cx="145801" cy="82247"/>
            </a:xfrm>
            <a:custGeom>
              <a:rect b="b" l="l" r="r" t="t"/>
              <a:pathLst>
                <a:path extrusionOk="0" h="82247" w="145801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2969244" y="4850979"/>
              <a:ext cx="143767" cy="68530"/>
            </a:xfrm>
            <a:custGeom>
              <a:rect b="b" l="l" r="r" t="t"/>
              <a:pathLst>
                <a:path extrusionOk="0" h="68530" w="143767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2864165" y="4805303"/>
              <a:ext cx="146191" cy="82209"/>
            </a:xfrm>
            <a:custGeom>
              <a:rect b="b" l="l" r="r" t="t"/>
              <a:pathLst>
                <a:path extrusionOk="0" h="82209" w="146191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2866543" y="4818565"/>
              <a:ext cx="143767" cy="68566"/>
            </a:xfrm>
            <a:custGeom>
              <a:rect b="b" l="l" r="r" t="t"/>
              <a:pathLst>
                <a:path extrusionOk="0" h="68566" w="143767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2858160" y="4267254"/>
              <a:ext cx="210834" cy="594226"/>
            </a:xfrm>
            <a:custGeom>
              <a:rect b="b" l="l" r="r" t="t"/>
              <a:pathLst>
                <a:path extrusionOk="0" h="594226" w="210834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2884049" y="3772563"/>
              <a:ext cx="155365" cy="247695"/>
            </a:xfrm>
            <a:custGeom>
              <a:rect b="b" l="l" r="r" t="t"/>
              <a:pathLst>
                <a:path extrusionOk="0" h="247695" w="155365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2832349" y="3948237"/>
              <a:ext cx="239208" cy="394751"/>
            </a:xfrm>
            <a:custGeom>
              <a:rect b="b" l="l" r="r" t="t"/>
              <a:pathLst>
                <a:path extrusionOk="0" h="394751" w="239208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3011886" y="4098914"/>
              <a:ext cx="63391" cy="288487"/>
            </a:xfrm>
            <a:custGeom>
              <a:rect b="b" l="l" r="r" t="t"/>
              <a:pathLst>
                <a:path extrusionOk="0" h="288487" w="63391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2997806" y="3997207"/>
              <a:ext cx="83658" cy="135231"/>
            </a:xfrm>
            <a:custGeom>
              <a:rect b="b" l="l" r="r" t="t"/>
              <a:pathLst>
                <a:path extrusionOk="0" h="135231" w="83658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2888823" y="3761654"/>
              <a:ext cx="150557" cy="165637"/>
            </a:xfrm>
            <a:custGeom>
              <a:rect b="b" l="l" r="r" t="t"/>
              <a:pathLst>
                <a:path extrusionOk="0" h="165637" w="150557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2091982" y="2625612"/>
              <a:ext cx="210167" cy="307273"/>
            </a:xfrm>
            <a:custGeom>
              <a:rect b="b" l="l" r="r" t="t"/>
              <a:pathLst>
                <a:path extrusionOk="0" h="307273" w="210167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2269538" y="2847336"/>
              <a:ext cx="39152" cy="227300"/>
            </a:xfrm>
            <a:custGeom>
              <a:rect b="b" l="l" r="r" t="t"/>
              <a:pathLst>
                <a:path extrusionOk="0" h="227300" w="39152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2185896" y="2622782"/>
              <a:ext cx="100407" cy="124097"/>
            </a:xfrm>
            <a:custGeom>
              <a:rect b="b" l="l" r="r" t="t"/>
              <a:pathLst>
                <a:path extrusionOk="0" h="124097" w="100407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2142363" y="2757613"/>
              <a:ext cx="124104" cy="138364"/>
            </a:xfrm>
            <a:custGeom>
              <a:rect b="b" l="l" r="r" t="t"/>
              <a:pathLst>
                <a:path extrusionOk="0" h="138364" w="124104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2121718" y="2803072"/>
              <a:ext cx="180978" cy="208003"/>
            </a:xfrm>
            <a:custGeom>
              <a:rect b="b" l="l" r="r" t="t"/>
              <a:pathLst>
                <a:path extrusionOk="0" h="208003" w="180978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137334" y="2632700"/>
              <a:ext cx="133195" cy="163980"/>
            </a:xfrm>
            <a:custGeom>
              <a:rect b="b" l="l" r="r" t="t"/>
              <a:pathLst>
                <a:path extrusionOk="0" h="163980" w="133195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131362" y="2631771"/>
              <a:ext cx="133630" cy="125556"/>
            </a:xfrm>
            <a:custGeom>
              <a:rect b="b" l="l" r="r" t="t"/>
              <a:pathLst>
                <a:path extrusionOk="0" h="125556" w="13363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2137527" y="3718507"/>
              <a:ext cx="105640" cy="80438"/>
            </a:xfrm>
            <a:custGeom>
              <a:rect b="b" l="l" r="r" t="t"/>
              <a:pathLst>
                <a:path extrusionOk="0" h="80438" w="10564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2137841" y="3744079"/>
              <a:ext cx="105259" cy="54863"/>
            </a:xfrm>
            <a:custGeom>
              <a:rect b="b" l="l" r="r" t="t"/>
              <a:pathLst>
                <a:path extrusionOk="0" h="54863" w="105259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2226539" y="3701115"/>
              <a:ext cx="96273" cy="74358"/>
            </a:xfrm>
            <a:custGeom>
              <a:rect b="b" l="l" r="r" t="t"/>
              <a:pathLst>
                <a:path extrusionOk="0" h="74358" w="96273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2226484" y="3725354"/>
              <a:ext cx="95903" cy="50071"/>
            </a:xfrm>
            <a:custGeom>
              <a:rect b="b" l="l" r="r" t="t"/>
              <a:pathLst>
                <a:path extrusionOk="0" h="50071" w="95903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2101518" y="3008174"/>
              <a:ext cx="205910" cy="717579"/>
            </a:xfrm>
            <a:custGeom>
              <a:rect b="b" l="l" r="r" t="t"/>
              <a:pathLst>
                <a:path extrusionOk="0" h="717579" w="20591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2096876" y="2994106"/>
              <a:ext cx="219176" cy="477454"/>
            </a:xfrm>
            <a:custGeom>
              <a:rect b="b" l="l" r="r" t="t"/>
              <a:pathLst>
                <a:path extrusionOk="0" h="477454" w="219176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2115642" y="2850934"/>
              <a:ext cx="316003" cy="274536"/>
            </a:xfrm>
            <a:custGeom>
              <a:rect b="b" l="l" r="r" t="t"/>
              <a:pathLst>
                <a:path extrusionOk="0" h="274536" w="316003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2110000" y="2833008"/>
              <a:ext cx="75991" cy="89275"/>
            </a:xfrm>
            <a:custGeom>
              <a:rect b="b" l="l" r="r" t="t"/>
              <a:pathLst>
                <a:path extrusionOk="0" h="89275" w="75991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2246717" y="2802864"/>
              <a:ext cx="61392" cy="64630"/>
            </a:xfrm>
            <a:custGeom>
              <a:rect b="b" l="l" r="r" t="t"/>
              <a:pathLst>
                <a:path extrusionOk="0" h="64630" w="61392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2092047" y="1119152"/>
              <a:ext cx="668082" cy="515307"/>
            </a:xfrm>
            <a:custGeom>
              <a:rect b="b" l="l" r="r" t="t"/>
              <a:pathLst>
                <a:path extrusionOk="0" h="515307" w="668082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0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rect b="b" l="l" r="r" t="t"/>
              <a:pathLst>
                <a:path extrusionOk="0" h="134025" w="232624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2667422" y="1490358"/>
              <a:ext cx="274409" cy="269191"/>
            </a:xfrm>
            <a:custGeom>
              <a:rect b="b" l="l" r="r" t="t"/>
              <a:pathLst>
                <a:path extrusionOk="0" h="269191" w="274409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2667422" y="1454143"/>
              <a:ext cx="337610" cy="194669"/>
            </a:xfrm>
            <a:custGeom>
              <a:rect b="b" l="l" r="r" t="t"/>
              <a:pathLst>
                <a:path extrusionOk="0" h="194669" w="33761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20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rect b="b" l="l" r="r" t="t"/>
              <a:pathLst>
                <a:path extrusionOk="0" h="1194633" w="69064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2858071" y="1161854"/>
              <a:ext cx="1027965" cy="1324206"/>
            </a:xfrm>
            <a:custGeom>
              <a:rect b="b" l="l" r="r" t="t"/>
              <a:pathLst>
                <a:path extrusionOk="0" h="1324206" w="1027965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2800391" y="1195123"/>
              <a:ext cx="1027965" cy="1324248"/>
            </a:xfrm>
            <a:custGeom>
              <a:rect b="b" l="l" r="r" t="t"/>
              <a:pathLst>
                <a:path extrusionOk="0" h="1324248" w="1027965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1"/>
          <p:cNvSpPr txBox="1"/>
          <p:nvPr>
            <p:ph type="title"/>
          </p:nvPr>
        </p:nvSpPr>
        <p:spPr>
          <a:xfrm>
            <a:off x="453425" y="555513"/>
            <a:ext cx="6331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aplicativo</a:t>
            </a:r>
            <a:endParaRPr/>
          </a:p>
        </p:txBody>
      </p:sp>
      <p:sp>
        <p:nvSpPr>
          <p:cNvPr id="738" name="Google Shape;738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9" name="Google Shape;739;p21"/>
          <p:cNvGrpSpPr/>
          <p:nvPr/>
        </p:nvGrpSpPr>
        <p:grpSpPr>
          <a:xfrm>
            <a:off x="2659225" y="1768805"/>
            <a:ext cx="1920209" cy="2670658"/>
            <a:chOff x="3053810" y="2002179"/>
            <a:chExt cx="1962000" cy="1581300"/>
          </a:xfrm>
        </p:grpSpPr>
        <p:sp>
          <p:nvSpPr>
            <p:cNvPr id="740" name="Google Shape;740;p21"/>
            <p:cNvSpPr/>
            <p:nvPr/>
          </p:nvSpPr>
          <p:spPr>
            <a:xfrm flipH="1" rot="10800000">
              <a:off x="3053810" y="2002179"/>
              <a:ext cx="1962000" cy="15813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 txBox="1"/>
            <p:nvPr/>
          </p:nvSpPr>
          <p:spPr>
            <a:xfrm>
              <a:off x="3311300" y="2387017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Rotas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2" name="Google Shape;742;p21"/>
            <p:cNvSpPr txBox="1"/>
            <p:nvPr/>
          </p:nvSpPr>
          <p:spPr>
            <a:xfrm>
              <a:off x="3179717" y="2550233"/>
              <a:ext cx="17019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Para distância e o trânsito, o mesmo irá usar os dados do Google Maps;</a:t>
              </a:r>
              <a:endParaRPr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43" name="Google Shape;743;p21"/>
          <p:cNvGrpSpPr/>
          <p:nvPr/>
        </p:nvGrpSpPr>
        <p:grpSpPr>
          <a:xfrm>
            <a:off x="726584" y="1776688"/>
            <a:ext cx="1936627" cy="2651054"/>
            <a:chOff x="1126863" y="2013875"/>
            <a:chExt cx="1944600" cy="1569600"/>
          </a:xfrm>
        </p:grpSpPr>
        <p:sp>
          <p:nvSpPr>
            <p:cNvPr id="744" name="Google Shape;744;p2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1"/>
            <p:cNvSpPr txBox="1"/>
            <p:nvPr/>
          </p:nvSpPr>
          <p:spPr>
            <a:xfrm>
              <a:off x="1373304" y="2394022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Clima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46" name="Google Shape;746;p21"/>
            <p:cNvSpPr txBox="1"/>
            <p:nvPr/>
          </p:nvSpPr>
          <p:spPr>
            <a:xfrm>
              <a:off x="1276404" y="2557136"/>
              <a:ext cx="1645500" cy="7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Para retirar dados das condições climáticas, o software irá utilizar as informações do The Weather Channel;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747" name="Google Shape;747;p21"/>
          <p:cNvGrpSpPr/>
          <p:nvPr/>
        </p:nvGrpSpPr>
        <p:grpSpPr>
          <a:xfrm>
            <a:off x="4580089" y="1769104"/>
            <a:ext cx="1947179" cy="2680406"/>
            <a:chOff x="5015938" y="2013875"/>
            <a:chExt cx="3001200" cy="1569600"/>
          </a:xfrm>
        </p:grpSpPr>
        <p:sp>
          <p:nvSpPr>
            <p:cNvPr id="748" name="Google Shape;748;p2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1"/>
            <p:cNvSpPr txBox="1"/>
            <p:nvPr/>
          </p:nvSpPr>
          <p:spPr>
            <a:xfrm>
              <a:off x="5307456" y="2395728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Segurança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0" name="Google Shape;750;p21"/>
            <p:cNvSpPr txBox="1"/>
            <p:nvPr/>
          </p:nvSpPr>
          <p:spPr>
            <a:xfrm>
              <a:off x="5232469" y="2553980"/>
              <a:ext cx="256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Enquanto que para a segurança os dados para avaliação serão retirados de recomendações de usuários que já realizaram aquele mesmo trajeto.</a:t>
              </a:r>
              <a:endParaRPr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51" name="Google Shape;751;p21"/>
          <p:cNvGrpSpPr/>
          <p:nvPr/>
        </p:nvGrpSpPr>
        <p:grpSpPr>
          <a:xfrm>
            <a:off x="2487844" y="3265204"/>
            <a:ext cx="294612" cy="294612"/>
            <a:chOff x="3157188" y="909150"/>
            <a:chExt cx="470400" cy="470400"/>
          </a:xfrm>
        </p:grpSpPr>
        <p:sp>
          <p:nvSpPr>
            <p:cNvPr id="752" name="Google Shape;752;p2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21"/>
          <p:cNvGrpSpPr/>
          <p:nvPr/>
        </p:nvGrpSpPr>
        <p:grpSpPr>
          <a:xfrm>
            <a:off x="6527239" y="1778794"/>
            <a:ext cx="1890186" cy="2670517"/>
            <a:chOff x="2819266" y="1981189"/>
            <a:chExt cx="1948645" cy="1569600"/>
          </a:xfrm>
        </p:grpSpPr>
        <p:sp>
          <p:nvSpPr>
            <p:cNvPr id="755" name="Google Shape;755;p21"/>
            <p:cNvSpPr/>
            <p:nvPr/>
          </p:nvSpPr>
          <p:spPr>
            <a:xfrm flipH="1" rot="10800000">
              <a:off x="2819266" y="1981189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 txBox="1"/>
            <p:nvPr/>
          </p:nvSpPr>
          <p:spPr>
            <a:xfrm>
              <a:off x="3158126" y="2357331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Prêmios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7" name="Google Shape;757;p21"/>
            <p:cNvSpPr txBox="1"/>
            <p:nvPr/>
          </p:nvSpPr>
          <p:spPr>
            <a:xfrm>
              <a:off x="3000011" y="2505180"/>
              <a:ext cx="17679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Toda plataforma é integrada com serviços Google, desde o Login até as Ferramentas de Navegação e Prêmios. </a:t>
              </a:r>
              <a:endParaRPr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758" name="Google Shape;758;p21"/>
          <p:cNvGrpSpPr/>
          <p:nvPr/>
        </p:nvGrpSpPr>
        <p:grpSpPr>
          <a:xfrm>
            <a:off x="4447906" y="3265204"/>
            <a:ext cx="294612" cy="294612"/>
            <a:chOff x="3157188" y="909150"/>
            <a:chExt cx="470400" cy="470400"/>
          </a:xfrm>
        </p:grpSpPr>
        <p:sp>
          <p:nvSpPr>
            <p:cNvPr id="759" name="Google Shape;759;p2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21"/>
          <p:cNvGrpSpPr/>
          <p:nvPr/>
        </p:nvGrpSpPr>
        <p:grpSpPr>
          <a:xfrm>
            <a:off x="6407969" y="3265204"/>
            <a:ext cx="294612" cy="294612"/>
            <a:chOff x="3157188" y="909150"/>
            <a:chExt cx="470400" cy="470400"/>
          </a:xfrm>
        </p:grpSpPr>
        <p:sp>
          <p:nvSpPr>
            <p:cNvPr id="762" name="Google Shape;762;p2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" name="Google Shape;764;p21"/>
          <p:cNvSpPr/>
          <p:nvPr/>
        </p:nvSpPr>
        <p:spPr>
          <a:xfrm>
            <a:off x="1141813" y="1857913"/>
            <a:ext cx="1106141" cy="560849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65" name="Google Shape;765;p21"/>
          <p:cNvGrpSpPr/>
          <p:nvPr/>
        </p:nvGrpSpPr>
        <p:grpSpPr>
          <a:xfrm>
            <a:off x="3228648" y="1931680"/>
            <a:ext cx="781356" cy="487074"/>
            <a:chOff x="3918650" y="293075"/>
            <a:chExt cx="488500" cy="412775"/>
          </a:xfrm>
        </p:grpSpPr>
        <p:sp>
          <p:nvSpPr>
            <p:cNvPr id="766" name="Google Shape;766;p21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9" name="Google Shape;769;p21"/>
          <p:cNvGrpSpPr/>
          <p:nvPr/>
        </p:nvGrpSpPr>
        <p:grpSpPr>
          <a:xfrm>
            <a:off x="5261233" y="1956888"/>
            <a:ext cx="526525" cy="467608"/>
            <a:chOff x="3955900" y="2984500"/>
            <a:chExt cx="414000" cy="422525"/>
          </a:xfrm>
        </p:grpSpPr>
        <p:sp>
          <p:nvSpPr>
            <p:cNvPr id="770" name="Google Shape;770;p21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3" name="Google Shape;773;p21"/>
          <p:cNvGrpSpPr/>
          <p:nvPr/>
        </p:nvGrpSpPr>
        <p:grpSpPr>
          <a:xfrm>
            <a:off x="7284296" y="1913755"/>
            <a:ext cx="533219" cy="508569"/>
            <a:chOff x="5297950" y="1632050"/>
            <a:chExt cx="426200" cy="431100"/>
          </a:xfrm>
        </p:grpSpPr>
        <p:sp>
          <p:nvSpPr>
            <p:cNvPr id="774" name="Google Shape;774;p21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